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5447" r:id="rId1"/>
  </p:sldMasterIdLst>
  <p:notesMasterIdLst>
    <p:notesMasterId r:id="rId38"/>
  </p:notesMasterIdLst>
  <p:handoutMasterIdLst>
    <p:handoutMasterId r:id="rId39"/>
  </p:handoutMasterIdLst>
  <p:sldIdLst>
    <p:sldId id="2147480058" r:id="rId2"/>
    <p:sldId id="2147480057" r:id="rId3"/>
    <p:sldId id="2147479923" r:id="rId4"/>
    <p:sldId id="2147480087" r:id="rId5"/>
    <p:sldId id="2147480090" r:id="rId6"/>
    <p:sldId id="2147480091" r:id="rId7"/>
    <p:sldId id="2147480064" r:id="rId8"/>
    <p:sldId id="2147480065" r:id="rId9"/>
    <p:sldId id="2147480074" r:id="rId10"/>
    <p:sldId id="2147480066" r:id="rId11"/>
    <p:sldId id="2147480067" r:id="rId12"/>
    <p:sldId id="265" r:id="rId13"/>
    <p:sldId id="2147480068" r:id="rId14"/>
    <p:sldId id="2147480069" r:id="rId15"/>
    <p:sldId id="2147480073" r:id="rId16"/>
    <p:sldId id="266" r:id="rId17"/>
    <p:sldId id="272" r:id="rId18"/>
    <p:sldId id="275" r:id="rId19"/>
    <p:sldId id="2147480070" r:id="rId20"/>
    <p:sldId id="2147480071" r:id="rId21"/>
    <p:sldId id="2147480078" r:id="rId22"/>
    <p:sldId id="2147480077" r:id="rId23"/>
    <p:sldId id="2147480093" r:id="rId24"/>
    <p:sldId id="2147480094" r:id="rId25"/>
    <p:sldId id="2147480095" r:id="rId26"/>
    <p:sldId id="2147480079" r:id="rId27"/>
    <p:sldId id="2147480072" r:id="rId28"/>
    <p:sldId id="2147480080" r:id="rId29"/>
    <p:sldId id="2147480081" r:id="rId30"/>
    <p:sldId id="2147480082" r:id="rId31"/>
    <p:sldId id="2147480083" r:id="rId32"/>
    <p:sldId id="2147480084" r:id="rId33"/>
    <p:sldId id="2147480062" r:id="rId34"/>
    <p:sldId id="2147480096" r:id="rId35"/>
    <p:sldId id="2147480085" r:id="rId36"/>
    <p:sldId id="2147480086" r:id="rId3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6EE4"/>
    <a:srgbClr val="67D2D2"/>
    <a:srgbClr val="8775E1"/>
    <a:srgbClr val="282828"/>
    <a:srgbClr val="554992"/>
    <a:srgbClr val="687EE8"/>
    <a:srgbClr val="5E32FF"/>
    <a:srgbClr val="552DE7"/>
    <a:srgbClr val="3E21A0"/>
    <a:srgbClr val="3218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D5AFA8-0B83-47CD-AA32-D436FD4B0237}" v="2" dt="2024-07-24T18:14:29.0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3" d="100"/>
          <a:sy n="73" d="100"/>
        </p:scale>
        <p:origin x="1042" y="20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155731-2548-4486-9FD2-907060B50DE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6F71976E-C303-438B-B15C-6D780D1B9844}">
      <dgm:prSet/>
      <dgm:spPr/>
      <dgm:t>
        <a:bodyPr/>
        <a:lstStyle/>
        <a:p>
          <a:pPr rtl="0"/>
          <a:r>
            <a:rPr lang="en-US" b="1" baseline="0" dirty="0">
              <a:latin typeface="Segoe Sans Text Semibold"/>
            </a:rPr>
            <a:t>Not easy to build distributed apps</a:t>
          </a:r>
          <a:r>
            <a:rPr lang="en-US" b="1" baseline="0" dirty="0"/>
            <a:t>. </a:t>
          </a:r>
          <a:r>
            <a:rPr lang="en-US" b="1" baseline="0" dirty="0">
              <a:latin typeface="Segoe Sans Text Semibold"/>
            </a:rPr>
            <a:t>It's not </a:t>
          </a:r>
          <a:r>
            <a:rPr lang="en-US" b="1" dirty="0">
              <a:latin typeface="Segoe Sans Text Semibold"/>
            </a:rPr>
            <a:t>easy to build a distributed applications with many components, configurations and more, what about local dev?</a:t>
          </a:r>
          <a:endParaRPr lang="en-US" dirty="0"/>
        </a:p>
      </dgm:t>
    </dgm:pt>
    <dgm:pt modelId="{591947DE-1CE5-4395-803C-8D1E6AC2DD72}" type="parTrans" cxnId="{9CCC2F7F-3BC2-4098-8AB2-767D932FADB6}">
      <dgm:prSet/>
      <dgm:spPr/>
      <dgm:t>
        <a:bodyPr/>
        <a:lstStyle/>
        <a:p>
          <a:endParaRPr lang="en-US"/>
        </a:p>
      </dgm:t>
    </dgm:pt>
    <dgm:pt modelId="{185CB01A-6352-4C07-AE3E-45742C1D4DAA}" type="sibTrans" cxnId="{9CCC2F7F-3BC2-4098-8AB2-767D932FADB6}">
      <dgm:prSet/>
      <dgm:spPr/>
      <dgm:t>
        <a:bodyPr/>
        <a:lstStyle/>
        <a:p>
          <a:endParaRPr lang="en-US"/>
        </a:p>
      </dgm:t>
    </dgm:pt>
    <dgm:pt modelId="{A9D378B5-4F69-44C0-B651-540E049E51C8}">
      <dgm:prSet/>
      <dgm:spPr/>
      <dgm:t>
        <a:bodyPr/>
        <a:lstStyle/>
        <a:p>
          <a:pPr rtl="0"/>
          <a:r>
            <a:rPr lang="en-US" b="0" baseline="0" dirty="0">
              <a:latin typeface="Segoe Sans Text Semibold"/>
            </a:rPr>
            <a:t>Specific problems in prod</a:t>
          </a:r>
          <a:r>
            <a:rPr lang="en-US" b="1" baseline="0" dirty="0"/>
            <a:t>. </a:t>
          </a:r>
          <a:r>
            <a:rPr lang="en-US" b="0" baseline="0" dirty="0">
              <a:latin typeface="Segoe Sans Text Semibold"/>
            </a:rPr>
            <a:t>Resilience, </a:t>
          </a:r>
          <a:r>
            <a:rPr lang="en-US" dirty="0">
              <a:latin typeface="Segoe Sans Text Semibold"/>
            </a:rPr>
            <a:t>telemetry, health, service discovery and more</a:t>
          </a:r>
          <a:endParaRPr lang="en-US" dirty="0"/>
        </a:p>
      </dgm:t>
    </dgm:pt>
    <dgm:pt modelId="{FE37F960-16B2-438F-B5A9-5C8A077EE769}" type="parTrans" cxnId="{14C5035C-FF14-4035-9E6C-2BB4F983AE02}">
      <dgm:prSet/>
      <dgm:spPr/>
      <dgm:t>
        <a:bodyPr/>
        <a:lstStyle/>
        <a:p>
          <a:endParaRPr lang="en-US"/>
        </a:p>
      </dgm:t>
    </dgm:pt>
    <dgm:pt modelId="{5610EAF1-A6D2-4EBE-98ED-1FF7EC45DC2C}" type="sibTrans" cxnId="{14C5035C-FF14-4035-9E6C-2BB4F983AE02}">
      <dgm:prSet/>
      <dgm:spPr/>
      <dgm:t>
        <a:bodyPr/>
        <a:lstStyle/>
        <a:p>
          <a:endParaRPr lang="en-US"/>
        </a:p>
      </dgm:t>
    </dgm:pt>
    <dgm:pt modelId="{3C4C454F-B943-483A-AC58-20D9C0993EB5}">
      <dgm:prSet/>
      <dgm:spPr/>
      <dgm:t>
        <a:bodyPr/>
        <a:lstStyle/>
        <a:p>
          <a:pPr rtl="0"/>
          <a:r>
            <a:rPr lang="en-US" b="1" baseline="0" dirty="0">
              <a:latin typeface="Segoe Sans Text Semibold"/>
            </a:rPr>
            <a:t>Reinventing the wheel</a:t>
          </a:r>
          <a:r>
            <a:rPr lang="en-US" b="1" dirty="0">
              <a:latin typeface="Segoe Sans Text Semibold"/>
            </a:rPr>
            <a:t>, you keep writing the same code to use the usual suspects, DBs, cache, auth, queues etc</a:t>
          </a:r>
          <a:endParaRPr lang="en-US" dirty="0"/>
        </a:p>
      </dgm:t>
    </dgm:pt>
    <dgm:pt modelId="{7003BDC8-530F-4ED5-8095-4359C50BA626}" type="parTrans" cxnId="{23BF3B71-A431-4C07-9639-A5866A1BEAF8}">
      <dgm:prSet/>
      <dgm:spPr/>
      <dgm:t>
        <a:bodyPr/>
        <a:lstStyle/>
        <a:p>
          <a:endParaRPr lang="en-US"/>
        </a:p>
      </dgm:t>
    </dgm:pt>
    <dgm:pt modelId="{053F9D53-BB2C-4C22-A89F-DB1950BCA2FB}" type="sibTrans" cxnId="{23BF3B71-A431-4C07-9639-A5866A1BEAF8}">
      <dgm:prSet/>
      <dgm:spPr/>
      <dgm:t>
        <a:bodyPr/>
        <a:lstStyle/>
        <a:p>
          <a:endParaRPr lang="en-US"/>
        </a:p>
      </dgm:t>
    </dgm:pt>
    <dgm:pt modelId="{A4B308A0-0C79-46D6-AB01-9708243673A1}" type="pres">
      <dgm:prSet presAssocID="{3A155731-2548-4486-9FD2-907060B50DE1}" presName="root" presStyleCnt="0">
        <dgm:presLayoutVars>
          <dgm:dir/>
          <dgm:resizeHandles val="exact"/>
        </dgm:presLayoutVars>
      </dgm:prSet>
      <dgm:spPr/>
    </dgm:pt>
    <dgm:pt modelId="{968B855E-38A4-4F3C-AC37-CD7847F5C632}" type="pres">
      <dgm:prSet presAssocID="{6F71976E-C303-438B-B15C-6D780D1B9844}" presName="compNode" presStyleCnt="0"/>
      <dgm:spPr/>
    </dgm:pt>
    <dgm:pt modelId="{B9BA0C81-489F-4B88-95DC-309FAB93D3EC}" type="pres">
      <dgm:prSet presAssocID="{6F71976E-C303-438B-B15C-6D780D1B9844}" presName="bgRect" presStyleLbl="bgShp" presStyleIdx="0" presStyleCnt="3"/>
      <dgm:spPr/>
    </dgm:pt>
    <dgm:pt modelId="{1BB3A0AF-00FB-4ED5-880B-130A37AD9B96}" type="pres">
      <dgm:prSet presAssocID="{6F71976E-C303-438B-B15C-6D780D1B984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a:ext>
      </dgm:extLst>
    </dgm:pt>
    <dgm:pt modelId="{0655DC03-310E-4584-AAE4-1A0FB2DB53B8}" type="pres">
      <dgm:prSet presAssocID="{6F71976E-C303-438B-B15C-6D780D1B9844}" presName="spaceRect" presStyleCnt="0"/>
      <dgm:spPr/>
    </dgm:pt>
    <dgm:pt modelId="{3631578E-5D98-48F1-A6B8-C08B0D0FEB84}" type="pres">
      <dgm:prSet presAssocID="{6F71976E-C303-438B-B15C-6D780D1B9844}" presName="parTx" presStyleLbl="revTx" presStyleIdx="0" presStyleCnt="3">
        <dgm:presLayoutVars>
          <dgm:chMax val="0"/>
          <dgm:chPref val="0"/>
        </dgm:presLayoutVars>
      </dgm:prSet>
      <dgm:spPr/>
    </dgm:pt>
    <dgm:pt modelId="{1E33FDDA-38A5-4D12-9E96-CDF12CBD5069}" type="pres">
      <dgm:prSet presAssocID="{185CB01A-6352-4C07-AE3E-45742C1D4DAA}" presName="sibTrans" presStyleCnt="0"/>
      <dgm:spPr/>
    </dgm:pt>
    <dgm:pt modelId="{D4DE1971-B8A8-4B87-98A3-B39A7BA3339B}" type="pres">
      <dgm:prSet presAssocID="{A9D378B5-4F69-44C0-B651-540E049E51C8}" presName="compNode" presStyleCnt="0"/>
      <dgm:spPr/>
    </dgm:pt>
    <dgm:pt modelId="{2377B93D-12F8-4AA8-BA75-3EDEC296A62E}" type="pres">
      <dgm:prSet presAssocID="{A9D378B5-4F69-44C0-B651-540E049E51C8}" presName="bgRect" presStyleLbl="bgShp" presStyleIdx="1" presStyleCnt="3"/>
      <dgm:spPr/>
    </dgm:pt>
    <dgm:pt modelId="{85F3AE48-8B0F-467C-ACD5-21CE7D1ADFDC}" type="pres">
      <dgm:prSet presAssocID="{A9D378B5-4F69-44C0-B651-540E049E51C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Computing"/>
        </a:ext>
      </dgm:extLst>
    </dgm:pt>
    <dgm:pt modelId="{60237AD4-4C86-4CC3-9A62-CDAA676E2D6E}" type="pres">
      <dgm:prSet presAssocID="{A9D378B5-4F69-44C0-B651-540E049E51C8}" presName="spaceRect" presStyleCnt="0"/>
      <dgm:spPr/>
    </dgm:pt>
    <dgm:pt modelId="{47BD86BB-403A-4766-96E5-A208F214427A}" type="pres">
      <dgm:prSet presAssocID="{A9D378B5-4F69-44C0-B651-540E049E51C8}" presName="parTx" presStyleLbl="revTx" presStyleIdx="1" presStyleCnt="3">
        <dgm:presLayoutVars>
          <dgm:chMax val="0"/>
          <dgm:chPref val="0"/>
        </dgm:presLayoutVars>
      </dgm:prSet>
      <dgm:spPr/>
    </dgm:pt>
    <dgm:pt modelId="{B9466F1D-B1AF-4E55-BC8D-8CA2A41A405A}" type="pres">
      <dgm:prSet presAssocID="{5610EAF1-A6D2-4EBE-98ED-1FF7EC45DC2C}" presName="sibTrans" presStyleCnt="0"/>
      <dgm:spPr/>
    </dgm:pt>
    <dgm:pt modelId="{CC1B163A-3F8C-47EC-B508-BE9BEF8EF234}" type="pres">
      <dgm:prSet presAssocID="{3C4C454F-B943-483A-AC58-20D9C0993EB5}" presName="compNode" presStyleCnt="0"/>
      <dgm:spPr/>
    </dgm:pt>
    <dgm:pt modelId="{A74EED87-097E-4226-A9AA-2008AA2E7194}" type="pres">
      <dgm:prSet presAssocID="{3C4C454F-B943-483A-AC58-20D9C0993EB5}" presName="bgRect" presStyleLbl="bgShp" presStyleIdx="2" presStyleCnt="3"/>
      <dgm:spPr/>
    </dgm:pt>
    <dgm:pt modelId="{F6F9E363-09C3-4EF4-A900-2B7A31E0B59C}" type="pres">
      <dgm:prSet presAssocID="{3C4C454F-B943-483A-AC58-20D9C0993EB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FDE0EA6C-EBE0-478E-9D49-F6BE393791AD}" type="pres">
      <dgm:prSet presAssocID="{3C4C454F-B943-483A-AC58-20D9C0993EB5}" presName="spaceRect" presStyleCnt="0"/>
      <dgm:spPr/>
    </dgm:pt>
    <dgm:pt modelId="{808DF081-0827-4012-A584-02586191482B}" type="pres">
      <dgm:prSet presAssocID="{3C4C454F-B943-483A-AC58-20D9C0993EB5}" presName="parTx" presStyleLbl="revTx" presStyleIdx="2" presStyleCnt="3">
        <dgm:presLayoutVars>
          <dgm:chMax val="0"/>
          <dgm:chPref val="0"/>
        </dgm:presLayoutVars>
      </dgm:prSet>
      <dgm:spPr/>
    </dgm:pt>
  </dgm:ptLst>
  <dgm:cxnLst>
    <dgm:cxn modelId="{1091D05B-1443-4CCD-8F58-AA4C5EA56BF5}" type="presOf" srcId="{6F71976E-C303-438B-B15C-6D780D1B9844}" destId="{3631578E-5D98-48F1-A6B8-C08B0D0FEB84}" srcOrd="0" destOrd="0" presId="urn:microsoft.com/office/officeart/2018/2/layout/IconVerticalSolidList"/>
    <dgm:cxn modelId="{14C5035C-FF14-4035-9E6C-2BB4F983AE02}" srcId="{3A155731-2548-4486-9FD2-907060B50DE1}" destId="{A9D378B5-4F69-44C0-B651-540E049E51C8}" srcOrd="1" destOrd="0" parTransId="{FE37F960-16B2-438F-B5A9-5C8A077EE769}" sibTransId="{5610EAF1-A6D2-4EBE-98ED-1FF7EC45DC2C}"/>
    <dgm:cxn modelId="{EAF21F6E-D75E-4D17-9113-B9FF9463E32D}" type="presOf" srcId="{3C4C454F-B943-483A-AC58-20D9C0993EB5}" destId="{808DF081-0827-4012-A584-02586191482B}" srcOrd="0" destOrd="0" presId="urn:microsoft.com/office/officeart/2018/2/layout/IconVerticalSolidList"/>
    <dgm:cxn modelId="{23BF3B71-A431-4C07-9639-A5866A1BEAF8}" srcId="{3A155731-2548-4486-9FD2-907060B50DE1}" destId="{3C4C454F-B943-483A-AC58-20D9C0993EB5}" srcOrd="2" destOrd="0" parTransId="{7003BDC8-530F-4ED5-8095-4359C50BA626}" sibTransId="{053F9D53-BB2C-4C22-A89F-DB1950BCA2FB}"/>
    <dgm:cxn modelId="{393E7571-F646-4E2C-9F90-4E0B7F2A1996}" type="presOf" srcId="{3A155731-2548-4486-9FD2-907060B50DE1}" destId="{A4B308A0-0C79-46D6-AB01-9708243673A1}" srcOrd="0" destOrd="0" presId="urn:microsoft.com/office/officeart/2018/2/layout/IconVerticalSolidList"/>
    <dgm:cxn modelId="{9CCC2F7F-3BC2-4098-8AB2-767D932FADB6}" srcId="{3A155731-2548-4486-9FD2-907060B50DE1}" destId="{6F71976E-C303-438B-B15C-6D780D1B9844}" srcOrd="0" destOrd="0" parTransId="{591947DE-1CE5-4395-803C-8D1E6AC2DD72}" sibTransId="{185CB01A-6352-4C07-AE3E-45742C1D4DAA}"/>
    <dgm:cxn modelId="{10077FD5-1E1B-4E97-A8C7-CC30B3DE3EE7}" type="presOf" srcId="{A9D378B5-4F69-44C0-B651-540E049E51C8}" destId="{47BD86BB-403A-4766-96E5-A208F214427A}" srcOrd="0" destOrd="0" presId="urn:microsoft.com/office/officeart/2018/2/layout/IconVerticalSolidList"/>
    <dgm:cxn modelId="{48B8BE74-BE6F-4AAF-BA4D-D1B3F8719C48}" type="presParOf" srcId="{A4B308A0-0C79-46D6-AB01-9708243673A1}" destId="{968B855E-38A4-4F3C-AC37-CD7847F5C632}" srcOrd="0" destOrd="0" presId="urn:microsoft.com/office/officeart/2018/2/layout/IconVerticalSolidList"/>
    <dgm:cxn modelId="{D4BC5958-EC3A-4C1C-B83A-A0D6FD4F93FF}" type="presParOf" srcId="{968B855E-38A4-4F3C-AC37-CD7847F5C632}" destId="{B9BA0C81-489F-4B88-95DC-309FAB93D3EC}" srcOrd="0" destOrd="0" presId="urn:microsoft.com/office/officeart/2018/2/layout/IconVerticalSolidList"/>
    <dgm:cxn modelId="{FCBF2D8C-BC77-42E9-ABB3-AB4264A87ABD}" type="presParOf" srcId="{968B855E-38A4-4F3C-AC37-CD7847F5C632}" destId="{1BB3A0AF-00FB-4ED5-880B-130A37AD9B96}" srcOrd="1" destOrd="0" presId="urn:microsoft.com/office/officeart/2018/2/layout/IconVerticalSolidList"/>
    <dgm:cxn modelId="{78385584-065D-4FA5-8BEA-6BE13D3E01E2}" type="presParOf" srcId="{968B855E-38A4-4F3C-AC37-CD7847F5C632}" destId="{0655DC03-310E-4584-AAE4-1A0FB2DB53B8}" srcOrd="2" destOrd="0" presId="urn:microsoft.com/office/officeart/2018/2/layout/IconVerticalSolidList"/>
    <dgm:cxn modelId="{78ACA8FB-2EE0-4E17-B1EF-43B3DC5CB5F3}" type="presParOf" srcId="{968B855E-38A4-4F3C-AC37-CD7847F5C632}" destId="{3631578E-5D98-48F1-A6B8-C08B0D0FEB84}" srcOrd="3" destOrd="0" presId="urn:microsoft.com/office/officeart/2018/2/layout/IconVerticalSolidList"/>
    <dgm:cxn modelId="{11764D99-47CB-40BD-9671-B21C6007D68A}" type="presParOf" srcId="{A4B308A0-0C79-46D6-AB01-9708243673A1}" destId="{1E33FDDA-38A5-4D12-9E96-CDF12CBD5069}" srcOrd="1" destOrd="0" presId="urn:microsoft.com/office/officeart/2018/2/layout/IconVerticalSolidList"/>
    <dgm:cxn modelId="{B9B4002A-C479-49F7-81C2-322A6B0BD74C}" type="presParOf" srcId="{A4B308A0-0C79-46D6-AB01-9708243673A1}" destId="{D4DE1971-B8A8-4B87-98A3-B39A7BA3339B}" srcOrd="2" destOrd="0" presId="urn:microsoft.com/office/officeart/2018/2/layout/IconVerticalSolidList"/>
    <dgm:cxn modelId="{E138623F-70DF-40E6-A17C-EEA67E620E9D}" type="presParOf" srcId="{D4DE1971-B8A8-4B87-98A3-B39A7BA3339B}" destId="{2377B93D-12F8-4AA8-BA75-3EDEC296A62E}" srcOrd="0" destOrd="0" presId="urn:microsoft.com/office/officeart/2018/2/layout/IconVerticalSolidList"/>
    <dgm:cxn modelId="{52B3A405-050E-410A-AEA8-6D98E6500B6F}" type="presParOf" srcId="{D4DE1971-B8A8-4B87-98A3-B39A7BA3339B}" destId="{85F3AE48-8B0F-467C-ACD5-21CE7D1ADFDC}" srcOrd="1" destOrd="0" presId="urn:microsoft.com/office/officeart/2018/2/layout/IconVerticalSolidList"/>
    <dgm:cxn modelId="{F568403F-09BF-4A4B-9E3F-13F2B73B4276}" type="presParOf" srcId="{D4DE1971-B8A8-4B87-98A3-B39A7BA3339B}" destId="{60237AD4-4C86-4CC3-9A62-CDAA676E2D6E}" srcOrd="2" destOrd="0" presId="urn:microsoft.com/office/officeart/2018/2/layout/IconVerticalSolidList"/>
    <dgm:cxn modelId="{B537AFDB-FEDC-4F7B-BCEA-1D6DADC341C1}" type="presParOf" srcId="{D4DE1971-B8A8-4B87-98A3-B39A7BA3339B}" destId="{47BD86BB-403A-4766-96E5-A208F214427A}" srcOrd="3" destOrd="0" presId="urn:microsoft.com/office/officeart/2018/2/layout/IconVerticalSolidList"/>
    <dgm:cxn modelId="{BD5C9AF2-9FA9-4EF5-A34E-352FD5067352}" type="presParOf" srcId="{A4B308A0-0C79-46D6-AB01-9708243673A1}" destId="{B9466F1D-B1AF-4E55-BC8D-8CA2A41A405A}" srcOrd="3" destOrd="0" presId="urn:microsoft.com/office/officeart/2018/2/layout/IconVerticalSolidList"/>
    <dgm:cxn modelId="{91298299-9D3B-49B0-B630-6D8F9D5FDA8D}" type="presParOf" srcId="{A4B308A0-0C79-46D6-AB01-9708243673A1}" destId="{CC1B163A-3F8C-47EC-B508-BE9BEF8EF234}" srcOrd="4" destOrd="0" presId="urn:microsoft.com/office/officeart/2018/2/layout/IconVerticalSolidList"/>
    <dgm:cxn modelId="{732344D9-8F1E-4599-AF96-9491E5746457}" type="presParOf" srcId="{CC1B163A-3F8C-47EC-B508-BE9BEF8EF234}" destId="{A74EED87-097E-4226-A9AA-2008AA2E7194}" srcOrd="0" destOrd="0" presId="urn:microsoft.com/office/officeart/2018/2/layout/IconVerticalSolidList"/>
    <dgm:cxn modelId="{DC79693E-3F36-4523-9AFC-94E75A8DACA6}" type="presParOf" srcId="{CC1B163A-3F8C-47EC-B508-BE9BEF8EF234}" destId="{F6F9E363-09C3-4EF4-A900-2B7A31E0B59C}" srcOrd="1" destOrd="0" presId="urn:microsoft.com/office/officeart/2018/2/layout/IconVerticalSolidList"/>
    <dgm:cxn modelId="{B4451C0D-4119-4342-8092-09A8B136751A}" type="presParOf" srcId="{CC1B163A-3F8C-47EC-B508-BE9BEF8EF234}" destId="{FDE0EA6C-EBE0-478E-9D49-F6BE393791AD}" srcOrd="2" destOrd="0" presId="urn:microsoft.com/office/officeart/2018/2/layout/IconVerticalSolidList"/>
    <dgm:cxn modelId="{4641B9F6-E3F4-4710-9E38-682696A05E72}" type="presParOf" srcId="{CC1B163A-3F8C-47EC-B508-BE9BEF8EF234}" destId="{808DF081-0827-4012-A584-02586191482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BA0C81-489F-4B88-95DC-309FAB93D3EC}">
      <dsp:nvSpPr>
        <dsp:cNvPr id="0" name=""/>
        <dsp:cNvSpPr/>
      </dsp:nvSpPr>
      <dsp:spPr>
        <a:xfrm>
          <a:off x="0" y="436"/>
          <a:ext cx="9172754" cy="102177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B3A0AF-00FB-4ED5-880B-130A37AD9B96}">
      <dsp:nvSpPr>
        <dsp:cNvPr id="0" name=""/>
        <dsp:cNvSpPr/>
      </dsp:nvSpPr>
      <dsp:spPr>
        <a:xfrm>
          <a:off x="309086" y="230336"/>
          <a:ext cx="561976" cy="5619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631578E-5D98-48F1-A6B8-C08B0D0FEB84}">
      <dsp:nvSpPr>
        <dsp:cNvPr id="0" name=""/>
        <dsp:cNvSpPr/>
      </dsp:nvSpPr>
      <dsp:spPr>
        <a:xfrm>
          <a:off x="1180150" y="436"/>
          <a:ext cx="7992603" cy="10217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138" tIns="108138" rIns="108138" bIns="108138" numCol="1" spcCol="1270" anchor="ctr" anchorCtr="0">
          <a:noAutofit/>
        </a:bodyPr>
        <a:lstStyle/>
        <a:p>
          <a:pPr marL="0" lvl="0" indent="0" algn="l" defTabSz="755650" rtl="0">
            <a:lnSpc>
              <a:spcPct val="90000"/>
            </a:lnSpc>
            <a:spcBef>
              <a:spcPct val="0"/>
            </a:spcBef>
            <a:spcAft>
              <a:spcPct val="35000"/>
            </a:spcAft>
            <a:buNone/>
          </a:pPr>
          <a:r>
            <a:rPr lang="en-US" sz="1700" b="1" kern="1200" baseline="0" dirty="0">
              <a:latin typeface="Segoe Sans Text Semibold"/>
            </a:rPr>
            <a:t>Not easy to build distributed apps</a:t>
          </a:r>
          <a:r>
            <a:rPr lang="en-US" sz="1700" b="1" kern="1200" baseline="0" dirty="0"/>
            <a:t>. </a:t>
          </a:r>
          <a:r>
            <a:rPr lang="en-US" sz="1700" b="1" kern="1200" baseline="0" dirty="0">
              <a:latin typeface="Segoe Sans Text Semibold"/>
            </a:rPr>
            <a:t>It's not </a:t>
          </a:r>
          <a:r>
            <a:rPr lang="en-US" sz="1700" b="1" kern="1200" dirty="0">
              <a:latin typeface="Segoe Sans Text Semibold"/>
            </a:rPr>
            <a:t>easy to build a distributed applications with many components, configurations and more, what about local dev?</a:t>
          </a:r>
          <a:endParaRPr lang="en-US" sz="1700" kern="1200" dirty="0"/>
        </a:p>
      </dsp:txBody>
      <dsp:txXfrm>
        <a:off x="1180150" y="436"/>
        <a:ext cx="7992603" cy="1021775"/>
      </dsp:txXfrm>
    </dsp:sp>
    <dsp:sp modelId="{2377B93D-12F8-4AA8-BA75-3EDEC296A62E}">
      <dsp:nvSpPr>
        <dsp:cNvPr id="0" name=""/>
        <dsp:cNvSpPr/>
      </dsp:nvSpPr>
      <dsp:spPr>
        <a:xfrm>
          <a:off x="0" y="1277655"/>
          <a:ext cx="9172754" cy="102177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F3AE48-8B0F-467C-ACD5-21CE7D1ADFDC}">
      <dsp:nvSpPr>
        <dsp:cNvPr id="0" name=""/>
        <dsp:cNvSpPr/>
      </dsp:nvSpPr>
      <dsp:spPr>
        <a:xfrm>
          <a:off x="309086" y="1507554"/>
          <a:ext cx="561976" cy="5619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7BD86BB-403A-4766-96E5-A208F214427A}">
      <dsp:nvSpPr>
        <dsp:cNvPr id="0" name=""/>
        <dsp:cNvSpPr/>
      </dsp:nvSpPr>
      <dsp:spPr>
        <a:xfrm>
          <a:off x="1180150" y="1277655"/>
          <a:ext cx="7992603" cy="10217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138" tIns="108138" rIns="108138" bIns="108138" numCol="1" spcCol="1270" anchor="ctr" anchorCtr="0">
          <a:noAutofit/>
        </a:bodyPr>
        <a:lstStyle/>
        <a:p>
          <a:pPr marL="0" lvl="0" indent="0" algn="l" defTabSz="755650" rtl="0">
            <a:lnSpc>
              <a:spcPct val="90000"/>
            </a:lnSpc>
            <a:spcBef>
              <a:spcPct val="0"/>
            </a:spcBef>
            <a:spcAft>
              <a:spcPct val="35000"/>
            </a:spcAft>
            <a:buNone/>
          </a:pPr>
          <a:r>
            <a:rPr lang="en-US" sz="1700" b="0" kern="1200" baseline="0" dirty="0">
              <a:latin typeface="Segoe Sans Text Semibold"/>
            </a:rPr>
            <a:t>Specific problems in prod</a:t>
          </a:r>
          <a:r>
            <a:rPr lang="en-US" sz="1700" b="1" kern="1200" baseline="0" dirty="0"/>
            <a:t>. </a:t>
          </a:r>
          <a:r>
            <a:rPr lang="en-US" sz="1700" b="0" kern="1200" baseline="0" dirty="0">
              <a:latin typeface="Segoe Sans Text Semibold"/>
            </a:rPr>
            <a:t>Resilience, </a:t>
          </a:r>
          <a:r>
            <a:rPr lang="en-US" sz="1700" kern="1200" dirty="0">
              <a:latin typeface="Segoe Sans Text Semibold"/>
            </a:rPr>
            <a:t>telemetry, health, service discovery and more</a:t>
          </a:r>
          <a:endParaRPr lang="en-US" sz="1700" kern="1200" dirty="0"/>
        </a:p>
      </dsp:txBody>
      <dsp:txXfrm>
        <a:off x="1180150" y="1277655"/>
        <a:ext cx="7992603" cy="1021775"/>
      </dsp:txXfrm>
    </dsp:sp>
    <dsp:sp modelId="{A74EED87-097E-4226-A9AA-2008AA2E7194}">
      <dsp:nvSpPr>
        <dsp:cNvPr id="0" name=""/>
        <dsp:cNvSpPr/>
      </dsp:nvSpPr>
      <dsp:spPr>
        <a:xfrm>
          <a:off x="0" y="2554874"/>
          <a:ext cx="9172754" cy="102177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F9E363-09C3-4EF4-A900-2B7A31E0B59C}">
      <dsp:nvSpPr>
        <dsp:cNvPr id="0" name=""/>
        <dsp:cNvSpPr/>
      </dsp:nvSpPr>
      <dsp:spPr>
        <a:xfrm>
          <a:off x="309086" y="2784773"/>
          <a:ext cx="561976" cy="5619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8DF081-0827-4012-A584-02586191482B}">
      <dsp:nvSpPr>
        <dsp:cNvPr id="0" name=""/>
        <dsp:cNvSpPr/>
      </dsp:nvSpPr>
      <dsp:spPr>
        <a:xfrm>
          <a:off x="1180150" y="2554874"/>
          <a:ext cx="7992603" cy="10217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138" tIns="108138" rIns="108138" bIns="108138" numCol="1" spcCol="1270" anchor="ctr" anchorCtr="0">
          <a:noAutofit/>
        </a:bodyPr>
        <a:lstStyle/>
        <a:p>
          <a:pPr marL="0" lvl="0" indent="0" algn="l" defTabSz="755650" rtl="0">
            <a:lnSpc>
              <a:spcPct val="90000"/>
            </a:lnSpc>
            <a:spcBef>
              <a:spcPct val="0"/>
            </a:spcBef>
            <a:spcAft>
              <a:spcPct val="35000"/>
            </a:spcAft>
            <a:buNone/>
          </a:pPr>
          <a:r>
            <a:rPr lang="en-US" sz="1700" b="1" kern="1200" baseline="0" dirty="0">
              <a:latin typeface="Segoe Sans Text Semibold"/>
            </a:rPr>
            <a:t>Reinventing the wheel</a:t>
          </a:r>
          <a:r>
            <a:rPr lang="en-US" sz="1700" b="1" kern="1200" dirty="0">
              <a:latin typeface="Segoe Sans Text Semibold"/>
            </a:rPr>
            <a:t>, you keep writing the same code to use the usual suspects, DBs, cache, auth, queues etc</a:t>
          </a:r>
          <a:endParaRPr lang="en-US" sz="1700" kern="1200" dirty="0"/>
        </a:p>
      </dsp:txBody>
      <dsp:txXfrm>
        <a:off x="1180150" y="2554874"/>
        <a:ext cx="7992603" cy="102177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7/24/2024 11:14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7/24/2024 11:13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learn.microsoft.com/en-us/dotnet/core/resilience/http-resilience"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learn.microsoft.com/en-us/dotnet/aspire/fundamentals/service-defaults" TargetMode="External"/><Relationship Id="rId5" Type="http://schemas.openxmlformats.org/officeDocument/2006/relationships/hyperlink" Target="https://learn.microsoft.com/en-us/dotnet/aspire/fundamentals/telemetry" TargetMode="External"/><Relationship Id="rId4" Type="http://schemas.openxmlformats.org/officeDocument/2006/relationships/hyperlink" Target="https://learn.microsoft.com/en-us/dotnet/aspire/service-discovery/overview"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learn.microsoft.com/en-us/dotnet/api/microsoft.extensions.hosting.ihostapplicationbuilder"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learn.microsoft.com/en-us/dotnet/core/tool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7/24/2024 11:13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576750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900" b="0">
                <a:latin typeface="Segoe UI"/>
                <a:ea typeface="Open Sans"/>
                <a:cs typeface="Segoe UI"/>
              </a:rPr>
              <a:t>The solution consists of the following projects:</a:t>
            </a:r>
            <a:endParaRPr lang="en-US" sz="900" b="0">
              <a:ea typeface="Open Sans"/>
            </a:endParaRPr>
          </a:p>
          <a:p>
            <a:r>
              <a:rPr lang="en-US" sz="900" err="1">
                <a:latin typeface="Segoe UI"/>
                <a:ea typeface="Open Sans"/>
                <a:cs typeface="Segoe UI"/>
              </a:rPr>
              <a:t>AspireSample.ApiService</a:t>
            </a:r>
            <a:r>
              <a:rPr lang="en-US" sz="900">
                <a:latin typeface="Segoe UI"/>
                <a:ea typeface="Open Sans"/>
                <a:cs typeface="Segoe UI"/>
              </a:rPr>
              <a:t>: </a:t>
            </a:r>
            <a:r>
              <a:rPr lang="en-US" sz="900" b="0">
                <a:latin typeface="Segoe UI"/>
                <a:ea typeface="Open Sans"/>
                <a:cs typeface="Segoe UI"/>
              </a:rPr>
              <a:t>An ASP.NET Core Minimal API project is used to provide data to the front end. This project depends on the shared </a:t>
            </a:r>
            <a:r>
              <a:rPr lang="en-US" sz="900" b="0" err="1">
                <a:latin typeface="Segoe UI"/>
                <a:ea typeface="Open Sans"/>
                <a:cs typeface="Segoe UI"/>
              </a:rPr>
              <a:t>AspireSample.ServiceDefaults</a:t>
            </a:r>
            <a:r>
              <a:rPr lang="en-US" sz="900" b="0">
                <a:latin typeface="Segoe UI"/>
                <a:ea typeface="Open Sans"/>
                <a:cs typeface="Segoe UI"/>
              </a:rPr>
              <a:t> project.</a:t>
            </a:r>
          </a:p>
          <a:p>
            <a:endParaRPr lang="en-US" sz="900" b="0">
              <a:ea typeface="Open Sans"/>
            </a:endParaRPr>
          </a:p>
          <a:p>
            <a:r>
              <a:rPr lang="en-US" sz="900" err="1">
                <a:latin typeface="Segoe UI"/>
                <a:ea typeface="Open Sans"/>
                <a:cs typeface="Segoe UI"/>
              </a:rPr>
              <a:t>AspireSample.AppHost</a:t>
            </a:r>
            <a:r>
              <a:rPr lang="en-US" sz="900">
                <a:latin typeface="Segoe UI"/>
                <a:ea typeface="Open Sans"/>
                <a:cs typeface="Segoe UI"/>
              </a:rPr>
              <a:t>: </a:t>
            </a:r>
            <a:r>
              <a:rPr lang="en-US" sz="900" b="0">
                <a:latin typeface="Segoe UI"/>
                <a:ea typeface="Open Sans"/>
                <a:cs typeface="Segoe UI"/>
              </a:rPr>
              <a:t>An orchestrator project designed to connect and configure the different projects and services of your app. The orchestrator should be set as the </a:t>
            </a:r>
            <a:r>
              <a:rPr lang="en-US" sz="900" b="0" i="1">
                <a:latin typeface="Segoe UI"/>
                <a:ea typeface="Open Sans"/>
                <a:cs typeface="Segoe UI"/>
              </a:rPr>
              <a:t>Startup project</a:t>
            </a:r>
            <a:r>
              <a:rPr lang="en-US" sz="900" b="0">
                <a:latin typeface="Segoe UI"/>
                <a:ea typeface="Open Sans"/>
                <a:cs typeface="Segoe UI"/>
              </a:rPr>
              <a:t>, and it depends on the </a:t>
            </a:r>
            <a:r>
              <a:rPr lang="en-US" sz="900" b="0" err="1">
                <a:latin typeface="Segoe UI"/>
                <a:ea typeface="Open Sans"/>
                <a:cs typeface="Segoe UI"/>
              </a:rPr>
              <a:t>AspireSample.ApiService</a:t>
            </a:r>
            <a:r>
              <a:rPr lang="en-US" sz="900" b="0">
                <a:latin typeface="Segoe UI"/>
                <a:ea typeface="Open Sans"/>
                <a:cs typeface="Segoe UI"/>
              </a:rPr>
              <a:t> and </a:t>
            </a:r>
            <a:r>
              <a:rPr lang="en-US" sz="900" b="0" err="1">
                <a:latin typeface="Segoe UI"/>
                <a:ea typeface="Open Sans"/>
                <a:cs typeface="Segoe UI"/>
              </a:rPr>
              <a:t>AspireSample.Web</a:t>
            </a:r>
            <a:r>
              <a:rPr lang="en-US" sz="900" b="0">
                <a:latin typeface="Segoe UI"/>
                <a:ea typeface="Open Sans"/>
                <a:cs typeface="Segoe UI"/>
              </a:rPr>
              <a:t> projects.</a:t>
            </a:r>
            <a:endParaRPr lang="en-US" sz="900" b="0">
              <a:ea typeface="Open Sans"/>
            </a:endParaRPr>
          </a:p>
          <a:p>
            <a:r>
              <a:rPr lang="en-US" sz="900" err="1">
                <a:latin typeface="Segoe UI"/>
                <a:ea typeface="Open Sans"/>
                <a:cs typeface="Segoe UI"/>
              </a:rPr>
              <a:t>AspireSample.ServiceDefaults</a:t>
            </a:r>
            <a:r>
              <a:rPr lang="en-US" sz="900" b="0">
                <a:latin typeface="Segoe UI"/>
                <a:ea typeface="Open Sans"/>
                <a:cs typeface="Segoe UI"/>
              </a:rPr>
              <a:t>: A .NET Aspire shared project to manage configurations that are reused across the projects in your solution related to </a:t>
            </a:r>
            <a:r>
              <a:rPr lang="en-US" sz="900" b="0">
                <a:latin typeface="Segoe UI"/>
                <a:ea typeface="Open Sans"/>
                <a:cs typeface="Segoe UI"/>
                <a:hlinkClick r:id="rId3">
                  <a:extLst>
                    <a:ext uri="{A12FA001-AC4F-418D-AE19-62706E023703}">
                      <ahyp:hlinkClr xmlns:ahyp="http://schemas.microsoft.com/office/drawing/2018/hyperlinkcolor" val="tx"/>
                    </a:ext>
                  </a:extLst>
                </a:hlinkClick>
              </a:rPr>
              <a:t>resilience</a:t>
            </a:r>
            <a:r>
              <a:rPr lang="en-US" sz="900" b="0">
                <a:latin typeface="Segoe UI"/>
                <a:ea typeface="Open Sans"/>
                <a:cs typeface="Segoe UI"/>
              </a:rPr>
              <a:t>, </a:t>
            </a:r>
            <a:r>
              <a:rPr lang="en-US" sz="900" b="0">
                <a:latin typeface="Segoe UI"/>
                <a:ea typeface="Open Sans"/>
                <a:cs typeface="Segoe UI"/>
                <a:hlinkClick r:id="rId4">
                  <a:extLst>
                    <a:ext uri="{A12FA001-AC4F-418D-AE19-62706E023703}">
                      <ahyp:hlinkClr xmlns:ahyp="http://schemas.microsoft.com/office/drawing/2018/hyperlinkcolor" val="tx"/>
                    </a:ext>
                  </a:extLst>
                </a:hlinkClick>
              </a:rPr>
              <a:t>service discovery</a:t>
            </a:r>
            <a:r>
              <a:rPr lang="en-US" sz="900" b="0">
                <a:latin typeface="Segoe UI"/>
                <a:ea typeface="Open Sans"/>
                <a:cs typeface="Segoe UI"/>
              </a:rPr>
              <a:t>, and </a:t>
            </a:r>
            <a:r>
              <a:rPr lang="en-US" sz="900" b="0">
                <a:latin typeface="Segoe UI"/>
                <a:ea typeface="Open Sans"/>
                <a:cs typeface="Segoe UI"/>
                <a:hlinkClick r:id="rId5">
                  <a:extLst>
                    <a:ext uri="{A12FA001-AC4F-418D-AE19-62706E023703}">
                      <ahyp:hlinkClr xmlns:ahyp="http://schemas.microsoft.com/office/drawing/2018/hyperlinkcolor" val="tx"/>
                    </a:ext>
                  </a:extLst>
                </a:hlinkClick>
              </a:rPr>
              <a:t>telemetry</a:t>
            </a:r>
            <a:r>
              <a:rPr lang="en-US" sz="900" b="0">
                <a:latin typeface="Segoe UI"/>
                <a:ea typeface="Open Sans"/>
                <a:cs typeface="Segoe UI"/>
              </a:rPr>
              <a:t>.</a:t>
            </a:r>
            <a:endParaRPr lang="en-US" sz="900" b="0">
              <a:ea typeface="Open Sans"/>
            </a:endParaRPr>
          </a:p>
          <a:p>
            <a:r>
              <a:rPr lang="en-US" sz="900" b="0" err="1">
                <a:latin typeface="Segoe UI"/>
                <a:ea typeface="Open Sans"/>
                <a:cs typeface="Segoe UI"/>
              </a:rPr>
              <a:t>AspireSample.Web</a:t>
            </a:r>
            <a:r>
              <a:rPr lang="en-US" sz="900" b="0">
                <a:latin typeface="Segoe UI"/>
                <a:ea typeface="Open Sans"/>
                <a:cs typeface="Segoe UI"/>
              </a:rPr>
              <a:t>: An ASP.NET Core </a:t>
            </a:r>
            <a:r>
              <a:rPr lang="en-US" sz="900" b="0" err="1">
                <a:latin typeface="Segoe UI"/>
                <a:ea typeface="Open Sans"/>
                <a:cs typeface="Segoe UI"/>
              </a:rPr>
              <a:t>Blazor</a:t>
            </a:r>
            <a:r>
              <a:rPr lang="en-US" sz="900" b="0">
                <a:latin typeface="Segoe UI"/>
                <a:ea typeface="Open Sans"/>
                <a:cs typeface="Segoe UI"/>
              </a:rPr>
              <a:t> App project with default .NET Aspire service configurations, this project depends on the </a:t>
            </a:r>
            <a:r>
              <a:rPr lang="en-US" sz="900" b="0" err="1">
                <a:latin typeface="Segoe UI"/>
                <a:ea typeface="Open Sans"/>
                <a:cs typeface="Segoe UI"/>
              </a:rPr>
              <a:t>AspireSample.ServiceDefaults</a:t>
            </a:r>
            <a:r>
              <a:rPr lang="en-US" sz="900" b="0">
                <a:latin typeface="Segoe UI"/>
                <a:ea typeface="Open Sans"/>
                <a:cs typeface="Segoe UI"/>
              </a:rPr>
              <a:t> project. For more information, see </a:t>
            </a:r>
            <a:r>
              <a:rPr lang="en-US" sz="900" b="0">
                <a:latin typeface="Segoe UI"/>
                <a:ea typeface="Open Sans"/>
                <a:cs typeface="Segoe UI"/>
                <a:hlinkClick r:id="rId6">
                  <a:extLst>
                    <a:ext uri="{A12FA001-AC4F-418D-AE19-62706E023703}">
                      <ahyp:hlinkClr xmlns:ahyp="http://schemas.microsoft.com/office/drawing/2018/hyperlinkcolor" val="tx"/>
                    </a:ext>
                  </a:extLst>
                </a:hlinkClick>
              </a:rPr>
              <a:t>.NET Aspire service defaults</a:t>
            </a:r>
            <a:r>
              <a:rPr lang="en-US" sz="900" b="0">
                <a:latin typeface="Segoe UI"/>
                <a:ea typeface="Open Sans"/>
                <a:cs typeface="Segoe UI"/>
              </a:rPr>
              <a:t>.</a:t>
            </a:r>
            <a:endParaRPr lang="en-US" sz="900" b="0">
              <a:ea typeface="Open Sans"/>
            </a:endParaRPr>
          </a:p>
          <a:p>
            <a:endParaRPr lang="en-US" sz="900"/>
          </a:p>
          <a:p>
            <a:endParaRPr lang="en-GB"/>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7/24/2024 11:13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1946818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service defaults project exposes an extension method on the </a:t>
            </a:r>
            <a:r>
              <a:rPr lang="en-US">
                <a:hlinkClick r:id="rId3"/>
              </a:rPr>
              <a:t>IHostApplicationBuilder</a:t>
            </a:r>
            <a:r>
              <a:rPr lang="en-US"/>
              <a:t> type, named AddServiceDefaults. The service defaults project from the template is a starting point, and you can customize it to meet your needs.</a:t>
            </a:r>
          </a:p>
        </p:txBody>
      </p:sp>
      <p:sp>
        <p:nvSpPr>
          <p:cNvPr id="4" name="Slide Number Placeholder 3"/>
          <p:cNvSpPr>
            <a:spLocks noGrp="1"/>
          </p:cNvSpPr>
          <p:nvPr>
            <p:ph type="sldNum" sz="quarter" idx="5"/>
          </p:nvPr>
        </p:nvSpPr>
        <p:spPr/>
        <p:txBody>
          <a:bodyPr/>
          <a:lstStyle/>
          <a:p>
            <a:fld id="{D96E8EA9-5F3E-41BF-B13F-876B133E161D}" type="slidenum">
              <a:rPr lang="en-US"/>
              <a:t>18</a:t>
            </a:fld>
            <a:endParaRPr lang="en-US"/>
          </a:p>
        </p:txBody>
      </p:sp>
    </p:spTree>
    <p:extLst>
      <p:ext uri="{BB962C8B-B14F-4D97-AF65-F5344CB8AC3E}">
        <p14:creationId xmlns:p14="http://schemas.microsoft.com/office/powerpoint/2010/main" val="27064050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a:latin typeface="Segoe UI"/>
                <a:ea typeface="Open Sans"/>
                <a:cs typeface="Segoe UI"/>
              </a:rPr>
              <a:t>Resources</a:t>
            </a:r>
            <a:r>
              <a:rPr lang="en-US" sz="900">
                <a:latin typeface="Segoe UI"/>
                <a:ea typeface="Open Sans"/>
                <a:cs typeface="Segoe UI"/>
              </a:rPr>
              <a:t>: Lists basic information for all of the individual .NET projects in your .NET Aspire project, such as the app state, endpoint addresses, and the environment variables that were loaded in.</a:t>
            </a:r>
          </a:p>
          <a:p>
            <a:endParaRPr lang="en-US" sz="900">
              <a:ea typeface="Open Sans"/>
            </a:endParaRPr>
          </a:p>
          <a:p>
            <a:r>
              <a:rPr lang="en-US" sz="900" b="1">
                <a:latin typeface="Segoe UI"/>
                <a:ea typeface="Open Sans"/>
                <a:cs typeface="Segoe UI"/>
              </a:rPr>
              <a:t>Console</a:t>
            </a:r>
            <a:r>
              <a:rPr lang="en-US" sz="900">
                <a:latin typeface="Segoe UI"/>
                <a:ea typeface="Open Sans"/>
                <a:cs typeface="Segoe UI"/>
              </a:rPr>
              <a:t>: Displays the console output from each of the projects in your app.</a:t>
            </a:r>
          </a:p>
          <a:p>
            <a:endParaRPr lang="en-US" sz="900">
              <a:ea typeface="Open Sans"/>
            </a:endParaRPr>
          </a:p>
          <a:p>
            <a:r>
              <a:rPr lang="en-US" sz="900" b="1">
                <a:latin typeface="Segoe UI"/>
                <a:ea typeface="Open Sans"/>
                <a:cs typeface="Segoe UI"/>
              </a:rPr>
              <a:t>Structured</a:t>
            </a:r>
            <a:r>
              <a:rPr lang="en-US" sz="900">
                <a:latin typeface="Segoe UI"/>
                <a:ea typeface="Open Sans"/>
                <a:cs typeface="Segoe UI"/>
              </a:rPr>
              <a:t>: Displays structured logs in table format. These logs support basic filtering, free-form search, and log level filtering as well. You should see logs from the </a:t>
            </a:r>
            <a:r>
              <a:rPr lang="en-US" sz="900" err="1">
                <a:latin typeface="Consolas"/>
                <a:ea typeface="Open Sans"/>
                <a:cs typeface="Open Sans"/>
              </a:rPr>
              <a:t>apiservice</a:t>
            </a:r>
            <a:r>
              <a:rPr lang="en-US" sz="900">
                <a:latin typeface="Segoe UI"/>
                <a:ea typeface="Open Sans"/>
                <a:cs typeface="Segoe UI"/>
              </a:rPr>
              <a:t> and the </a:t>
            </a:r>
            <a:r>
              <a:rPr lang="en-US" sz="900" err="1">
                <a:latin typeface="Consolas"/>
                <a:ea typeface="Open Sans"/>
                <a:cs typeface="Open Sans"/>
              </a:rPr>
              <a:t>webfrontend</a:t>
            </a:r>
            <a:r>
              <a:rPr lang="en-US" sz="900">
                <a:latin typeface="Segoe UI"/>
                <a:ea typeface="Open Sans"/>
                <a:cs typeface="Segoe UI"/>
              </a:rPr>
              <a:t>. You can expand the details of each log entry by selecting the </a:t>
            </a:r>
            <a:r>
              <a:rPr lang="en-US" sz="900" b="1">
                <a:latin typeface="Segoe UI"/>
                <a:ea typeface="Open Sans"/>
                <a:cs typeface="Segoe UI"/>
              </a:rPr>
              <a:t>View</a:t>
            </a:r>
            <a:r>
              <a:rPr lang="en-US" sz="900">
                <a:latin typeface="Segoe UI"/>
                <a:ea typeface="Open Sans"/>
                <a:cs typeface="Segoe UI"/>
              </a:rPr>
              <a:t> button on the right end of the row.</a:t>
            </a:r>
          </a:p>
          <a:p>
            <a:endParaRPr lang="en-US" sz="900">
              <a:ea typeface="Open Sans"/>
            </a:endParaRPr>
          </a:p>
          <a:p>
            <a:r>
              <a:rPr lang="en-US" sz="900" b="1">
                <a:latin typeface="Segoe UI"/>
                <a:ea typeface="Open Sans"/>
                <a:cs typeface="Segoe UI"/>
              </a:rPr>
              <a:t>Traces</a:t>
            </a:r>
            <a:r>
              <a:rPr lang="en-US" sz="900">
                <a:latin typeface="Segoe UI"/>
                <a:ea typeface="Open Sans"/>
                <a:cs typeface="Segoe UI"/>
              </a:rPr>
              <a:t>: Displays the traces for your application, which can track request paths through your apps. Locate a request for </a:t>
            </a:r>
            <a:r>
              <a:rPr lang="en-US" sz="900" b="1">
                <a:latin typeface="Segoe UI"/>
                <a:ea typeface="Open Sans"/>
                <a:cs typeface="Segoe UI"/>
              </a:rPr>
              <a:t>/weather</a:t>
            </a:r>
            <a:r>
              <a:rPr lang="en-US" sz="900">
                <a:latin typeface="Segoe UI"/>
                <a:ea typeface="Open Sans"/>
                <a:cs typeface="Segoe UI"/>
              </a:rPr>
              <a:t> and select </a:t>
            </a:r>
            <a:r>
              <a:rPr lang="en-US" sz="900" b="1">
                <a:latin typeface="Segoe UI"/>
                <a:ea typeface="Open Sans"/>
                <a:cs typeface="Segoe UI"/>
              </a:rPr>
              <a:t>View</a:t>
            </a:r>
            <a:r>
              <a:rPr lang="en-US" sz="900">
                <a:latin typeface="Segoe UI"/>
                <a:ea typeface="Open Sans"/>
                <a:cs typeface="Segoe UI"/>
              </a:rPr>
              <a:t> on the right side of the page. The dashboard should display the request in stages as it travels through the different parts of your app.</a:t>
            </a:r>
            <a:endParaRPr lang="en-US" sz="900">
              <a:ea typeface="Open Sans"/>
            </a:endParaRPr>
          </a:p>
          <a:p>
            <a:endParaRPr lang="en-GB"/>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7/24/2024 11:13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0919896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a:t>First selection, .NET </a:t>
            </a:r>
            <a:r>
              <a:rPr lang="en-GB" err="1"/>
              <a:t>aPI</a:t>
            </a:r>
            <a:endParaRPr lang="en-GB"/>
          </a:p>
          <a:p>
            <a:pPr marL="171450" indent="-171450">
              <a:buFontTx/>
              <a:buChar char="-"/>
            </a:pPr>
            <a:r>
              <a:rPr lang="en-GB"/>
              <a:t>Second selection, let frontend know about backend, now they can talk to each other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7/24/2024 11:13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8948546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7/24/2024 11:13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771176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a:t>First selection, .NET </a:t>
            </a:r>
            <a:r>
              <a:rPr lang="en-GB" err="1"/>
              <a:t>aPI</a:t>
            </a:r>
            <a:endParaRPr lang="en-GB"/>
          </a:p>
          <a:p>
            <a:pPr marL="171450" indent="-171450">
              <a:buFontTx/>
              <a:buChar char="-"/>
            </a:pPr>
            <a:r>
              <a:rPr lang="en-GB"/>
              <a:t>Second selection, let frontend know about backend, now they can talk to each other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7/24/2024 11:13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42127095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7/24/2024 11:13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8283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7/24/2024 11:13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3724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ct val="20000"/>
              </a:spcBef>
              <a:spcAft>
                <a:spcPts val="0"/>
              </a:spcAft>
            </a:pPr>
            <a:r>
              <a:rPr lang="en-US" sz="850" b="1">
                <a:latin typeface="Segoe UI"/>
                <a:cs typeface="Segoe UI"/>
              </a:rPr>
              <a:t>Improve the experience of building Cloud native .NET Apps</a:t>
            </a:r>
            <a:r>
              <a:rPr lang="en-US" sz="850">
                <a:latin typeface="Segoe UI"/>
                <a:cs typeface="Segoe UI"/>
              </a:rPr>
              <a:t>. </a:t>
            </a:r>
          </a:p>
          <a:p>
            <a:pPr>
              <a:lnSpc>
                <a:spcPct val="100000"/>
              </a:lnSpc>
              <a:spcBef>
                <a:spcPct val="20000"/>
              </a:spcBef>
              <a:spcAft>
                <a:spcPts val="0"/>
              </a:spcAft>
            </a:pPr>
            <a:r>
              <a:rPr lang="en-US" sz="850">
                <a:latin typeface="Segoe UI"/>
                <a:cs typeface="Segoe UI"/>
              </a:rPr>
              <a:t> .NET Aspire is designed to improve the experience of building .NET cloud-native apps. It provides a consistent, opinionated set of tools and patterns that help you build and run distributed apps. .NET Aspire is designed to help you with:</a:t>
            </a:r>
          </a:p>
          <a:p>
            <a:pPr>
              <a:lnSpc>
                <a:spcPct val="100000"/>
              </a:lnSpc>
              <a:spcBef>
                <a:spcPct val="20000"/>
              </a:spcBef>
              <a:spcAft>
                <a:spcPts val="0"/>
              </a:spcAft>
            </a:pPr>
            <a:endParaRPr lang="en-US" sz="850" b="1">
              <a:latin typeface="Segoe UI"/>
              <a:cs typeface="Segoe UI"/>
            </a:endParaRPr>
          </a:p>
          <a:p>
            <a:pPr>
              <a:lnSpc>
                <a:spcPct val="100000"/>
              </a:lnSpc>
              <a:spcBef>
                <a:spcPct val="20000"/>
              </a:spcBef>
              <a:spcAft>
                <a:spcPts val="0"/>
              </a:spcAft>
            </a:pPr>
            <a:r>
              <a:rPr lang="en-US" sz="850" b="1">
                <a:latin typeface="Segoe UI"/>
                <a:cs typeface="Segoe UI"/>
              </a:rPr>
              <a:t>Orchestration: </a:t>
            </a:r>
            <a:r>
              <a:rPr lang="en-US" sz="850">
                <a:latin typeface="Segoe UI"/>
                <a:cs typeface="Segoe UI"/>
              </a:rPr>
              <a:t>.NET Aspire provides features for running and connecting multi-project applications and their dependencies for local development environments.</a:t>
            </a:r>
          </a:p>
          <a:p>
            <a:pPr>
              <a:lnSpc>
                <a:spcPct val="100000"/>
              </a:lnSpc>
              <a:spcBef>
                <a:spcPct val="20000"/>
              </a:spcBef>
              <a:spcAft>
                <a:spcPts val="0"/>
              </a:spcAft>
            </a:pPr>
            <a:endParaRPr lang="en-US" sz="850">
              <a:latin typeface="Segoe UI"/>
              <a:cs typeface="Segoe UI"/>
            </a:endParaRPr>
          </a:p>
          <a:p>
            <a:pPr>
              <a:lnSpc>
                <a:spcPct val="100000"/>
              </a:lnSpc>
              <a:spcBef>
                <a:spcPct val="20000"/>
              </a:spcBef>
              <a:spcAft>
                <a:spcPts val="0"/>
              </a:spcAft>
            </a:pPr>
            <a:r>
              <a:rPr lang="en-US" sz="850" b="1">
                <a:latin typeface="Segoe UI"/>
                <a:cs typeface="Segoe UI"/>
              </a:rPr>
              <a:t>Components:</a:t>
            </a:r>
            <a:r>
              <a:rPr lang="en-US" sz="850">
                <a:latin typeface="Segoe UI"/>
                <a:cs typeface="Segoe UI"/>
              </a:rPr>
              <a:t> .NET Aspire components are </a:t>
            </a:r>
            <a:r>
              <a:rPr lang="en-US" sz="850" b="1">
                <a:latin typeface="Segoe UI"/>
                <a:cs typeface="Segoe UI"/>
              </a:rPr>
              <a:t>NuGet packages</a:t>
            </a:r>
            <a:r>
              <a:rPr lang="en-US" sz="850">
                <a:latin typeface="Segoe UI"/>
                <a:cs typeface="Segoe UI"/>
              </a:rPr>
              <a:t> for commonly used services, such as Redis or Postgres, with standardized interfaces ensuring they connect consistently and seamlessly with your app.</a:t>
            </a:r>
          </a:p>
          <a:p>
            <a:pPr>
              <a:lnSpc>
                <a:spcPct val="100000"/>
              </a:lnSpc>
              <a:spcBef>
                <a:spcPct val="20000"/>
              </a:spcBef>
              <a:spcAft>
                <a:spcPts val="0"/>
              </a:spcAft>
            </a:pPr>
            <a:r>
              <a:rPr lang="en-US" sz="850" b="1">
                <a:latin typeface="Segoe UI"/>
                <a:cs typeface="Segoe UI"/>
              </a:rPr>
              <a:t>Tooling</a:t>
            </a:r>
            <a:r>
              <a:rPr lang="en-US" sz="850">
                <a:latin typeface="Segoe UI"/>
                <a:cs typeface="Segoe UI"/>
              </a:rPr>
              <a:t>: .NET Aspire comes with project templates and tooling experiences for Visual Studio, Visual Studio Code, and the </a:t>
            </a:r>
            <a:r>
              <a:rPr lang="en-US" sz="850">
                <a:latin typeface="Segoe UI"/>
                <a:cs typeface="Segoe UI"/>
                <a:hlinkClick r:id="rId3">
                  <a:extLst>
                    <a:ext uri="{A12FA001-AC4F-418D-AE19-62706E023703}">
                      <ahyp:hlinkClr xmlns:ahyp="http://schemas.microsoft.com/office/drawing/2018/hyperlinkcolor" val="tx"/>
                    </a:ext>
                  </a:extLst>
                </a:hlinkClick>
              </a:rPr>
              <a:t>dotnet CLI</a:t>
            </a:r>
            <a:r>
              <a:rPr lang="en-US" sz="850">
                <a:latin typeface="Segoe UI"/>
                <a:cs typeface="Segoe UI"/>
              </a:rPr>
              <a:t> to help you create and interact with .NET Aspire projects.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7/24/2024 11:13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772373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1" indent="-285750">
              <a:lnSpc>
                <a:spcPct val="100000"/>
              </a:lnSpc>
              <a:spcAft>
                <a:spcPts val="0"/>
              </a:spcAft>
              <a:buFont typeface="Arial,Sans-Serif"/>
              <a:buChar char="•"/>
            </a:pPr>
            <a:r>
              <a:rPr lang="en-US" b="1"/>
              <a:t>Service Discovery:</a:t>
            </a:r>
            <a:r>
              <a:rPr lang="en-US"/>
              <a:t> .NET Aspire helps applications discover and communicate with other services in a dynamic environment.</a:t>
            </a:r>
          </a:p>
          <a:p>
            <a:pPr marL="285750" lvl="1" indent="-285750">
              <a:lnSpc>
                <a:spcPct val="100000"/>
              </a:lnSpc>
              <a:spcAft>
                <a:spcPts val="0"/>
              </a:spcAft>
              <a:buFont typeface="Arial,Sans-Serif"/>
              <a:buChar char="•"/>
            </a:pPr>
            <a:r>
              <a:rPr lang="en-US" b="1"/>
              <a:t>Telemetry:</a:t>
            </a:r>
            <a:r>
              <a:rPr lang="en-US"/>
              <a:t> It offers built-in telemetry capabilities, allowing you to monitor and analyze your application’s behavior.</a:t>
            </a:r>
          </a:p>
          <a:p>
            <a:pPr marL="285750" lvl="1" indent="-285750">
              <a:lnSpc>
                <a:spcPct val="100000"/>
              </a:lnSpc>
              <a:spcAft>
                <a:spcPts val="0"/>
              </a:spcAft>
              <a:buFont typeface="Arial,Sans-Serif"/>
              <a:buChar char="•"/>
            </a:pPr>
            <a:r>
              <a:rPr lang="en-US" b="1"/>
              <a:t>Resilience:</a:t>
            </a:r>
            <a:r>
              <a:rPr lang="en-US"/>
              <a:t> .NET Aspire includes patterns for handling transient failures, retries, and circuit breakers.</a:t>
            </a:r>
          </a:p>
          <a:p>
            <a:pPr marL="285750" lvl="1" indent="-285750">
              <a:lnSpc>
                <a:spcPct val="100000"/>
              </a:lnSpc>
              <a:spcAft>
                <a:spcPts val="0"/>
              </a:spcAft>
              <a:buFont typeface="Arial,Sans-Serif"/>
              <a:buChar char="•"/>
            </a:pPr>
            <a:r>
              <a:rPr lang="en-US" b="1"/>
              <a:t>Health Checks:</a:t>
            </a:r>
            <a:r>
              <a:rPr lang="en-US"/>
              <a:t> Applications built with .NET Aspire can expose health endpoints to verify their operational status.</a:t>
            </a:r>
          </a:p>
          <a:p>
            <a:pPr>
              <a:lnSpc>
                <a:spcPct val="100000"/>
              </a:lnSpc>
              <a:spcBef>
                <a:spcPct val="20000"/>
              </a:spcBef>
              <a:spcAft>
                <a:spcPts val="0"/>
              </a:spcAft>
            </a:pPr>
            <a:endParaRPr lang="en-US"/>
          </a:p>
          <a:p>
            <a:pPr>
              <a:lnSpc>
                <a:spcPct val="100000"/>
              </a:lnSpc>
              <a:spcBef>
                <a:spcPts val="1224"/>
              </a:spcBef>
              <a:spcAft>
                <a:spcPts val="0"/>
              </a:spcAft>
            </a:pPr>
            <a:endParaRPr lang="en-US"/>
          </a:p>
          <a:p>
            <a:pPr>
              <a:lnSpc>
                <a:spcPct val="100000"/>
              </a:lnSpc>
              <a:spcBef>
                <a:spcPct val="20000"/>
              </a:spcBef>
              <a:spcAft>
                <a:spcPts val="0"/>
              </a:spcAft>
            </a:pPr>
            <a:endParaRPr lang="en-US" sz="850">
              <a:latin typeface="Segoe UI"/>
              <a:cs typeface="Segoe U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7/24/2024 11:13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605911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b="1"/>
              <a:t>Use Cases:</a:t>
            </a:r>
            <a:endParaRPr lang="en-US"/>
          </a:p>
          <a:p>
            <a:pPr marL="285750" lvl="1" indent="-285750">
              <a:buFont typeface="Arial"/>
              <a:buChar char="•"/>
            </a:pPr>
            <a:r>
              <a:rPr lang="en-US"/>
              <a:t>If you’re building </a:t>
            </a:r>
            <a:r>
              <a:rPr lang="en-US" b="1"/>
              <a:t>observable</a:t>
            </a:r>
            <a:r>
              <a:rPr lang="en-US"/>
              <a:t>, </a:t>
            </a:r>
            <a:r>
              <a:rPr lang="en-US" b="1"/>
              <a:t>production-ready</a:t>
            </a:r>
            <a:r>
              <a:rPr lang="en-US"/>
              <a:t>, distributed applications with .NET, .NET Aspire can be a valuable tool in your toolkit.</a:t>
            </a:r>
          </a:p>
          <a:p>
            <a:pPr marL="285750" lvl="1" indent="-285750">
              <a:buFont typeface="Arial"/>
              <a:buChar char="•"/>
            </a:pPr>
            <a:r>
              <a:rPr lang="en-US"/>
              <a:t>It’s particularly useful for cloud-native scenarios where applications need to scale dynamically, handle failures gracefully, and communicate with other services.</a:t>
            </a:r>
          </a:p>
          <a:p>
            <a:endParaRPr lang="en-US">
              <a:cs typeface="Calibri"/>
            </a:endParaRPr>
          </a:p>
          <a:p>
            <a:endParaRPr lang="en-GB"/>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7/24/2024 11:13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805731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Bef>
                <a:spcPts val="1000"/>
              </a:spcBef>
              <a:spcAft>
                <a:spcPts val="0"/>
              </a:spcAft>
              <a:buFont typeface="Arial"/>
              <a:buChar char="•"/>
            </a:pPr>
            <a:r>
              <a:rPr lang="en-US" b="1"/>
              <a:t>Focuses on enhancing the </a:t>
            </a:r>
            <a:r>
              <a:rPr lang="en-US" b="1" i="1"/>
              <a:t>local development</a:t>
            </a:r>
            <a:r>
              <a:rPr lang="en-US" b="1"/>
              <a:t> experience</a:t>
            </a:r>
            <a:r>
              <a:rPr lang="en-US"/>
              <a:t> by simplifying the management of your cloud-native app's configuration and interconnections</a:t>
            </a:r>
          </a:p>
          <a:p>
            <a:pPr marL="285750" indent="-285750">
              <a:spcBef>
                <a:spcPts val="1000"/>
              </a:spcBef>
              <a:spcAft>
                <a:spcPts val="0"/>
              </a:spcAft>
              <a:buFont typeface="Arial"/>
              <a:buChar char="•"/>
            </a:pPr>
            <a:r>
              <a:rPr lang="en-US" b="1"/>
              <a:t>Provides a set of abstractions</a:t>
            </a:r>
            <a:r>
              <a:rPr lang="en-US"/>
              <a:t> that streamline the setup of service discovery, environment variables, and container configurations, eliminating the need to deal with low-level implementation details</a:t>
            </a:r>
          </a:p>
          <a:p>
            <a:pPr marL="285750" indent="-285750">
              <a:spcBef>
                <a:spcPts val="1000"/>
              </a:spcBef>
              <a:spcAft>
                <a:spcPts val="0"/>
              </a:spcAft>
              <a:buFont typeface="Arial"/>
              <a:buChar char="•"/>
            </a:pPr>
            <a:r>
              <a:rPr lang="en-US" b="1"/>
              <a:t>Ensure a consistent setup pattern</a:t>
            </a:r>
            <a:r>
              <a:rPr lang="en-US"/>
              <a:t> across apps with numerous components and services, making it easier to manage complex applications during the development phase</a:t>
            </a:r>
          </a:p>
          <a:p>
            <a:endParaRPr lang="en-US">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7/24/2024 11:13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906888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.NET Aspire projects follow a standardized structure designed around the default .NET Aspire project templates. Most .NET Aspire projects have at least three projects:</a:t>
            </a:r>
          </a:p>
          <a:p>
            <a:pPr marL="285750" indent="-285750">
              <a:buFont typeface="Arial"/>
              <a:buChar char="•"/>
            </a:pPr>
            <a:r>
              <a:rPr lang="en-US" b="1"/>
              <a:t>MyFirstAspireApp</a:t>
            </a:r>
            <a:r>
              <a:rPr lang="en-US"/>
              <a:t>: Your starter app, which could be any common .NET project such as a Blazor UI or Minimal API. You can add more projects to your app as it expands and manage orchestration between them using the </a:t>
            </a:r>
            <a:r>
              <a:rPr lang="en-US" b="1"/>
              <a:t>.AppHost</a:t>
            </a:r>
            <a:r>
              <a:rPr lang="en-US"/>
              <a:t> and </a:t>
            </a:r>
            <a:r>
              <a:rPr lang="en-US" b="1"/>
              <a:t>.ServiceDefaults</a:t>
            </a:r>
            <a:r>
              <a:rPr lang="en-US"/>
              <a:t> project.</a:t>
            </a:r>
          </a:p>
          <a:p>
            <a:pPr marL="285750" indent="-285750">
              <a:buFont typeface="Arial"/>
              <a:buChar char="•"/>
            </a:pPr>
            <a:r>
              <a:rPr lang="en-US" b="1"/>
              <a:t>MyFirstAspireApp.AppHost</a:t>
            </a:r>
            <a:r>
              <a:rPr lang="en-US"/>
              <a:t>: The </a:t>
            </a:r>
            <a:r>
              <a:rPr lang="en-US" b="1"/>
              <a:t>.AppHost</a:t>
            </a:r>
            <a:r>
              <a:rPr lang="en-US"/>
              <a:t> project is used to manage the high level orchestration concerns of the app. Orchestration involves putting together various parts of your app, like APIs, service containers, and executables, and setting up how they find and communicate with each other.</a:t>
            </a:r>
          </a:p>
          <a:p>
            <a:pPr marL="285750" indent="-285750">
              <a:buFont typeface="Arial"/>
              <a:buChar char="•"/>
            </a:pPr>
            <a:r>
              <a:rPr lang="en-US" b="1"/>
              <a:t>MyFirstAspireApp.ServiceDefaults</a:t>
            </a:r>
            <a:r>
              <a:rPr lang="en-US"/>
              <a:t>: The </a:t>
            </a:r>
            <a:r>
              <a:rPr lang="en-US" b="1"/>
              <a:t>.ServiceDefaults</a:t>
            </a:r>
            <a:r>
              <a:rPr lang="en-US"/>
              <a:t> project contains default .NET Aspire project configurations that can be extended and customized as needed. These configurations include concerns such as setting up health checks, OpenTelemetry settings, and more.</a:t>
            </a:r>
          </a:p>
          <a:p>
            <a:endParaRPr lang="en-US">
              <a:cs typeface="Calibri"/>
            </a:endParaRPr>
          </a:p>
        </p:txBody>
      </p:sp>
      <p:sp>
        <p:nvSpPr>
          <p:cNvPr id="4" name="Slide Number Placeholder 3"/>
          <p:cNvSpPr>
            <a:spLocks noGrp="1"/>
          </p:cNvSpPr>
          <p:nvPr>
            <p:ph type="sldNum" sz="quarter" idx="5"/>
          </p:nvPr>
        </p:nvSpPr>
        <p:spPr/>
        <p:txBody>
          <a:bodyPr/>
          <a:lstStyle/>
          <a:p>
            <a:fld id="{D96E8EA9-5F3E-41BF-B13F-876B133E161D}" type="slidenum">
              <a:rPr lang="en-US"/>
              <a:t>12</a:t>
            </a:fld>
            <a:endParaRPr lang="en-US"/>
          </a:p>
        </p:txBody>
      </p:sp>
    </p:spTree>
    <p:extLst>
      <p:ext uri="{BB962C8B-B14F-4D97-AF65-F5344CB8AC3E}">
        <p14:creationId xmlns:p14="http://schemas.microsoft.com/office/powerpoint/2010/main" val="3321586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Bef>
                <a:spcPts val="1000"/>
              </a:spcBef>
              <a:buFont typeface="Arial,Sans-Serif"/>
              <a:buChar char="•"/>
            </a:pPr>
            <a:r>
              <a:rPr lang="en-US" sz="850">
                <a:latin typeface="Segoe UI"/>
                <a:cs typeface="Segoe UI"/>
              </a:rPr>
              <a:t>Cloud-native apps often require connections to various services such as databases, storage and caching solutions, messaging providers, or other web services. </a:t>
            </a:r>
          </a:p>
          <a:p>
            <a:pPr marL="285750" indent="-285750">
              <a:spcBef>
                <a:spcPts val="1000"/>
              </a:spcBef>
              <a:buFont typeface="Arial,Sans-Serif"/>
              <a:buChar char="•"/>
            </a:pPr>
            <a:r>
              <a:rPr lang="en-US" sz="850">
                <a:latin typeface="Segoe UI"/>
                <a:cs typeface="Segoe UI"/>
              </a:rPr>
              <a:t>.NET Aspire is designed to streamline connections and configurations between these types of services</a:t>
            </a:r>
          </a:p>
          <a:p>
            <a:endParaRPr lang="en-US">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7/24/2024 11:13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868810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b="1"/>
              <a:t>NET Aspire Application</a:t>
            </a:r>
            <a:r>
              <a:rPr lang="en-US"/>
              <a:t>: A basic starter template that only includes the </a:t>
            </a:r>
            <a:r>
              <a:rPr lang="en-US" b="1"/>
              <a:t>AspireSample.AppHost</a:t>
            </a:r>
            <a:r>
              <a:rPr lang="en-US"/>
              <a:t> and </a:t>
            </a:r>
            <a:r>
              <a:rPr lang="en-US" b="1"/>
              <a:t>AspireSample.ServiceDefaults</a:t>
            </a:r>
            <a:r>
              <a:rPr lang="en-US"/>
              <a:t> projects. This template is designed to only provide the essentials for you to build off of.</a:t>
            </a:r>
          </a:p>
          <a:p>
            <a:pPr marL="285750" indent="-285750">
              <a:buFont typeface="Arial"/>
              <a:buChar char="•"/>
            </a:pPr>
            <a:r>
              <a:rPr lang="en-US" b="1"/>
              <a:t>.NET Aspire Starter Application</a:t>
            </a:r>
            <a:r>
              <a:rPr lang="en-US"/>
              <a:t>: This template includes the </a:t>
            </a:r>
            <a:r>
              <a:rPr lang="en-US" b="1"/>
              <a:t>AspireSample.AppHost</a:t>
            </a:r>
            <a:r>
              <a:rPr lang="en-US"/>
              <a:t> and </a:t>
            </a:r>
            <a:r>
              <a:rPr lang="en-US" b="1"/>
              <a:t>AspireSample.ServiceDefaults</a:t>
            </a:r>
            <a:r>
              <a:rPr lang="en-US"/>
              <a:t> projects, but also includes boilerplate UI and API projects. These projects are pre-configured with service discovery and other basic examples of common .NET Aspire functionality.</a:t>
            </a:r>
          </a:p>
          <a:p>
            <a:endParaRPr lang="en-US">
              <a:cs typeface="Calibri"/>
            </a:endParaRPr>
          </a:p>
        </p:txBody>
      </p:sp>
      <p:sp>
        <p:nvSpPr>
          <p:cNvPr id="4" name="Slide Number Placeholder 3"/>
          <p:cNvSpPr>
            <a:spLocks noGrp="1"/>
          </p:cNvSpPr>
          <p:nvPr>
            <p:ph type="sldNum" sz="quarter" idx="5"/>
          </p:nvPr>
        </p:nvSpPr>
        <p:spPr/>
        <p:txBody>
          <a:bodyPr/>
          <a:lstStyle/>
          <a:p>
            <a:fld id="{D96E8EA9-5F3E-41BF-B13F-876B133E161D}" type="slidenum">
              <a:rPr lang="en-US"/>
              <a:t>16</a:t>
            </a:fld>
            <a:endParaRPr lang="en-US"/>
          </a:p>
        </p:txBody>
      </p:sp>
    </p:spTree>
    <p:extLst>
      <p:ext uri="{BB962C8B-B14F-4D97-AF65-F5344CB8AC3E}">
        <p14:creationId xmlns:p14="http://schemas.microsoft.com/office/powerpoint/2010/main" val="28603556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2">
    <p:bg>
      <p:bgPr>
        <a:solidFill>
          <a:schemeClr val="tx2"/>
        </a:solidFill>
        <a:effectLst/>
      </p:bgPr>
    </p:bg>
    <p:spTree>
      <p:nvGrpSpPr>
        <p:cNvPr id="1" name=""/>
        <p:cNvGrpSpPr/>
        <p:nvPr/>
      </p:nvGrpSpPr>
      <p:grpSpPr>
        <a:xfrm>
          <a:off x="0" y="0"/>
          <a:ext cx="0" cy="0"/>
          <a:chOff x="0" y="0"/>
          <a:chExt cx="0" cy="0"/>
        </a:xfrm>
      </p:grpSpPr>
      <p:pic>
        <p:nvPicPr>
          <p:cNvPr id="3" name="Picture 2" descr="A white rectangular object with blue and purple text boxes&#10;&#10;Description automatically generated">
            <a:extLst>
              <a:ext uri="{FF2B5EF4-FFF2-40B4-BE49-F238E27FC236}">
                <a16:creationId xmlns:a16="http://schemas.microsoft.com/office/drawing/2014/main" id="{D1D80C86-C1EE-D82B-5D1F-9435FD76308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498059" y="-804286"/>
            <a:ext cx="12192000" cy="6858000"/>
          </a:xfrm>
          <a:prstGeom prst="rect">
            <a:avLst/>
          </a:prstGeom>
        </p:spPr>
      </p:pic>
      <p:sp>
        <p:nvSpPr>
          <p:cNvPr id="7" name="Title Placeholder 1">
            <a:extLst>
              <a:ext uri="{FF2B5EF4-FFF2-40B4-BE49-F238E27FC236}">
                <a16:creationId xmlns:a16="http://schemas.microsoft.com/office/drawing/2014/main" id="{2088F375-4E21-F14D-FF9C-1B7E08C2791D}"/>
              </a:ext>
            </a:extLst>
          </p:cNvPr>
          <p:cNvSpPr>
            <a:spLocks noGrp="1"/>
          </p:cNvSpPr>
          <p:nvPr>
            <p:ph type="title" hasCustomPrompt="1"/>
          </p:nvPr>
        </p:nvSpPr>
        <p:spPr>
          <a:xfrm>
            <a:off x="582171" y="3744063"/>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7000" b="1" kern="1200" cap="none" spc="0" baseline="0" dirty="0">
                <a:ln w="3175">
                  <a:noFill/>
                </a:ln>
                <a:gradFill flip="none" rotWithShape="1">
                  <a:gsLst>
                    <a:gs pos="100000">
                      <a:schemeClr val="accent3"/>
                    </a:gs>
                    <a:gs pos="1000">
                      <a:schemeClr val="accent5"/>
                    </a:gs>
                    <a:gs pos="56000">
                      <a:srgbClr val="E76BC7"/>
                    </a:gs>
                    <a:gs pos="25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endParaRPr lang="en-US"/>
          </a:p>
        </p:txBody>
      </p:sp>
      <p:sp>
        <p:nvSpPr>
          <p:cNvPr id="12" name="Text Placeholder 2">
            <a:extLst>
              <a:ext uri="{FF2B5EF4-FFF2-40B4-BE49-F238E27FC236}">
                <a16:creationId xmlns:a16="http://schemas.microsoft.com/office/drawing/2014/main" id="{41029BF0-5368-F2F6-C1A8-095C0A922E36}"/>
              </a:ext>
            </a:extLst>
          </p:cNvPr>
          <p:cNvSpPr>
            <a:spLocks noGrp="1"/>
          </p:cNvSpPr>
          <p:nvPr>
            <p:ph type="body" sz="quarter" idx="10" hasCustomPrompt="1"/>
          </p:nvPr>
        </p:nvSpPr>
        <p:spPr>
          <a:xfrm>
            <a:off x="582613" y="5899826"/>
            <a:ext cx="5430837" cy="307777"/>
          </a:xfrm>
        </p:spPr>
        <p:txBody>
          <a:bodyPr/>
          <a:lstStyle>
            <a:lvl1pPr>
              <a:defRPr b="1"/>
            </a:lvl1pPr>
          </a:lstStyle>
          <a:p>
            <a:pPr lvl="0"/>
            <a:r>
              <a:rPr lang="en-US"/>
              <a:t>Lorem ipsum dolor sit </a:t>
            </a:r>
            <a:r>
              <a:rPr lang="en-US" err="1"/>
              <a:t>amet</a:t>
            </a:r>
            <a:endParaRPr lang="en-US"/>
          </a:p>
        </p:txBody>
      </p:sp>
      <p:pic>
        <p:nvPicPr>
          <p:cNvPr id="4" name="Picture 3">
            <a:extLst>
              <a:ext uri="{FF2B5EF4-FFF2-40B4-BE49-F238E27FC236}">
                <a16:creationId xmlns:a16="http://schemas.microsoft.com/office/drawing/2014/main" id="{FD765C0E-B7BA-1153-270D-262661B27E70}"/>
              </a:ext>
            </a:extLst>
          </p:cNvPr>
          <p:cNvPicPr>
            <a:picLocks noChangeAspect="1"/>
          </p:cNvPicPr>
          <p:nvPr userDrawn="1"/>
        </p:nvPicPr>
        <p:blipFill>
          <a:blip r:embed="rId3"/>
          <a:stretch>
            <a:fillRect/>
          </a:stretch>
        </p:blipFill>
        <p:spPr>
          <a:xfrm>
            <a:off x="582171" y="650397"/>
            <a:ext cx="961417" cy="961417"/>
          </a:xfrm>
          <a:prstGeom prst="rect">
            <a:avLst/>
          </a:prstGeom>
        </p:spPr>
      </p:pic>
    </p:spTree>
    <p:extLst>
      <p:ext uri="{BB962C8B-B14F-4D97-AF65-F5344CB8AC3E}">
        <p14:creationId xmlns:p14="http://schemas.microsoft.com/office/powerpoint/2010/main" val="34089594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paragraph - 2">
    <p:bg>
      <p:bgPr>
        <a:solidFill>
          <a:schemeClr val="tx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0FEC1AA-5301-D109-7757-3C8F28BF76B0}"/>
              </a:ext>
            </a:extLst>
          </p:cNvPr>
          <p:cNvSpPr>
            <a:spLocks noGrp="1"/>
          </p:cNvSpPr>
          <p:nvPr>
            <p:ph type="title" hasCustomPrompt="1"/>
          </p:nvPr>
        </p:nvSpPr>
        <p:spPr>
          <a:xfrm>
            <a:off x="4290154" y="2056480"/>
            <a:ext cx="4622646" cy="1228352"/>
          </a:xfrm>
        </p:spPr>
        <p:txBody>
          <a:bodyPr/>
          <a:lstStyle>
            <a:lvl1pPr>
              <a:defRPr>
                <a:solidFill>
                  <a:schemeClr val="bg1"/>
                </a:solidFill>
              </a:defRPr>
            </a:lvl1pPr>
          </a:lstStyle>
          <a:p>
            <a:r>
              <a:rPr lang="en-US"/>
              <a:t>Lorem ipsum dolor sit </a:t>
            </a:r>
            <a:r>
              <a:rPr lang="en-US" err="1"/>
              <a:t>amet</a:t>
            </a:r>
            <a:endParaRPr lang="en-US"/>
          </a:p>
        </p:txBody>
      </p:sp>
      <p:sp>
        <p:nvSpPr>
          <p:cNvPr id="3" name="Text Placeholder 3">
            <a:extLst>
              <a:ext uri="{FF2B5EF4-FFF2-40B4-BE49-F238E27FC236}">
                <a16:creationId xmlns:a16="http://schemas.microsoft.com/office/drawing/2014/main" id="{F799C7F5-7F21-7BAC-43ED-755B319581AB}"/>
              </a:ext>
            </a:extLst>
          </p:cNvPr>
          <p:cNvSpPr>
            <a:spLocks noGrp="1"/>
          </p:cNvSpPr>
          <p:nvPr>
            <p:ph type="body" sz="quarter" idx="10" hasCustomPrompt="1"/>
          </p:nvPr>
        </p:nvSpPr>
        <p:spPr>
          <a:xfrm>
            <a:off x="4290153" y="3524149"/>
            <a:ext cx="4622647"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a:t>
            </a:r>
            <a:r>
              <a:rPr lang="en-US" err="1"/>
              <a:t>risus</a:t>
            </a:r>
            <a:r>
              <a:rPr lang="en-US"/>
              <a:t> </a:t>
            </a:r>
            <a:r>
              <a:rPr lang="en-US" err="1"/>
              <a:t>nibh</a:t>
            </a:r>
            <a:r>
              <a:rPr lang="en-US"/>
              <a:t> </a:t>
            </a:r>
            <a:r>
              <a:rPr lang="en-US" err="1"/>
              <a:t>ultricies</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pic>
        <p:nvPicPr>
          <p:cNvPr id="8" name="Picture 7" descr="A purple and black curved object&#10;&#10;Description automatically generated">
            <a:extLst>
              <a:ext uri="{FF2B5EF4-FFF2-40B4-BE49-F238E27FC236}">
                <a16:creationId xmlns:a16="http://schemas.microsoft.com/office/drawing/2014/main" id="{FBE45E74-78B5-9BE4-638A-B095DF0EB36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6200000">
            <a:off x="-1713721" y="1706847"/>
            <a:ext cx="6858001" cy="3430560"/>
          </a:xfrm>
          <a:prstGeom prst="rect">
            <a:avLst/>
          </a:prstGeom>
          <a:effectLst>
            <a:outerShdw blurRad="633137" dist="444500" dir="21540000" algn="r" rotWithShape="0">
              <a:schemeClr val="accent2">
                <a:alpha val="20000"/>
              </a:schemeClr>
            </a:outerShdw>
          </a:effectLst>
        </p:spPr>
      </p:pic>
    </p:spTree>
    <p:extLst>
      <p:ext uri="{BB962C8B-B14F-4D97-AF65-F5344CB8AC3E}">
        <p14:creationId xmlns:p14="http://schemas.microsoft.com/office/powerpoint/2010/main" val="266678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text side by side 2 ">
    <p:bg>
      <p:bgPr>
        <a:solidFill>
          <a:schemeClr val="tx2"/>
        </a:solidFill>
        <a:effectLst/>
      </p:bgPr>
    </p:bg>
    <p:spTree>
      <p:nvGrpSpPr>
        <p:cNvPr id="1" name=""/>
        <p:cNvGrpSpPr/>
        <p:nvPr/>
      </p:nvGrpSpPr>
      <p:grpSpPr>
        <a:xfrm>
          <a:off x="0" y="0"/>
          <a:ext cx="0" cy="0"/>
          <a:chOff x="0" y="0"/>
          <a:chExt cx="0" cy="0"/>
        </a:xfrm>
      </p:grpSpPr>
      <p:pic>
        <p:nvPicPr>
          <p:cNvPr id="4" name="Picture 3" descr="A black background with a purple light&#10;&#10;Description automatically generated">
            <a:extLst>
              <a:ext uri="{FF2B5EF4-FFF2-40B4-BE49-F238E27FC236}">
                <a16:creationId xmlns:a16="http://schemas.microsoft.com/office/drawing/2014/main" id="{58BDD4CB-D36F-E07F-313B-797A62D47993}"/>
              </a:ext>
            </a:extLst>
          </p:cNvPr>
          <p:cNvPicPr>
            <a:picLocks noChangeAspect="1"/>
          </p:cNvPicPr>
          <p:nvPr userDrawn="1"/>
        </p:nvPicPr>
        <p:blipFill>
          <a:blip r:embed="rId2"/>
          <a:stretch>
            <a:fillRect/>
          </a:stretch>
        </p:blipFill>
        <p:spPr>
          <a:xfrm>
            <a:off x="5246914" y="0"/>
            <a:ext cx="6945086" cy="6858000"/>
          </a:xfrm>
          <a:prstGeom prst="rect">
            <a:avLst/>
          </a:prstGeom>
        </p:spPr>
      </p:pic>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2813446"/>
            <a:ext cx="3357658" cy="1231106"/>
          </a:xfrm>
        </p:spPr>
        <p:txBody>
          <a:bodyPr anchor="ctr"/>
          <a:lstStyle>
            <a:lvl1pPr>
              <a:defRPr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9" y="2965747"/>
            <a:ext cx="5101012" cy="923330"/>
          </a:xfrm>
        </p:spPr>
        <p:txBody>
          <a:bodyPr anchor="ctr"/>
          <a:lstStyle>
            <a:lvl1pPr marL="0" indent="0">
              <a:spcAft>
                <a:spcPts val="600"/>
              </a:spcAft>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metus</a:t>
            </a:r>
            <a:r>
              <a:rPr lang="en-US"/>
              <a:t>.</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2281" y="2578100"/>
            <a:ext cx="0" cy="1701800"/>
          </a:xfrm>
          <a:prstGeom prst="line">
            <a:avLst/>
          </a:prstGeom>
          <a:ln w="25400" cap="rnd">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747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column/subhead/bullets">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356C-9532-5436-46A1-619B2A6A7F15}"/>
              </a:ext>
            </a:extLst>
          </p:cNvPr>
          <p:cNvSpPr>
            <a:spLocks noGrp="1"/>
          </p:cNvSpPr>
          <p:nvPr>
            <p:ph type="title" hasCustomPrompt="1"/>
          </p:nvPr>
        </p:nvSpPr>
        <p:spPr>
          <a:xfrm>
            <a:off x="570677" y="422028"/>
            <a:ext cx="11018520" cy="553998"/>
          </a:xfrm>
        </p:spPr>
        <p:txBody>
          <a:bodyPr/>
          <a:lstStyle>
            <a:lvl1pPr>
              <a:defRPr>
                <a:solidFill>
                  <a:schemeClr val="bg1"/>
                </a:solidFill>
              </a:defRPr>
            </a:lvl1pPr>
          </a:lstStyle>
          <a:p>
            <a:r>
              <a:rPr lang="en-US"/>
              <a:t>Lorem ipsum dolor sit</a:t>
            </a:r>
          </a:p>
        </p:txBody>
      </p:sp>
      <p:sp>
        <p:nvSpPr>
          <p:cNvPr id="7" name="Text Placeholder 11">
            <a:extLst>
              <a:ext uri="{FF2B5EF4-FFF2-40B4-BE49-F238E27FC236}">
                <a16:creationId xmlns:a16="http://schemas.microsoft.com/office/drawing/2014/main" id="{3B5FDD55-D2FD-06A2-3A7F-C063A4326682}"/>
              </a:ext>
            </a:extLst>
          </p:cNvPr>
          <p:cNvSpPr>
            <a:spLocks noGrp="1"/>
          </p:cNvSpPr>
          <p:nvPr>
            <p:ph type="body" sz="quarter" idx="17" hasCustomPrompt="1"/>
          </p:nvPr>
        </p:nvSpPr>
        <p:spPr>
          <a:xfrm>
            <a:off x="6162614" y="1342023"/>
            <a:ext cx="45111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0" name="Text Placeholder 11">
            <a:extLst>
              <a:ext uri="{FF2B5EF4-FFF2-40B4-BE49-F238E27FC236}">
                <a16:creationId xmlns:a16="http://schemas.microsoft.com/office/drawing/2014/main" id="{FEF8026C-7744-AAD9-41CA-C4ABA625DBE2}"/>
              </a:ext>
            </a:extLst>
          </p:cNvPr>
          <p:cNvSpPr>
            <a:spLocks noGrp="1"/>
          </p:cNvSpPr>
          <p:nvPr>
            <p:ph type="body" sz="quarter" idx="16" hasCustomPrompt="1"/>
          </p:nvPr>
        </p:nvSpPr>
        <p:spPr>
          <a:xfrm>
            <a:off x="570677" y="1354747"/>
            <a:ext cx="45111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2" name="Text Placeholder 7">
            <a:extLst>
              <a:ext uri="{FF2B5EF4-FFF2-40B4-BE49-F238E27FC236}">
                <a16:creationId xmlns:a16="http://schemas.microsoft.com/office/drawing/2014/main" id="{EBEEF0C1-9DBD-0741-E148-D23B90A64554}"/>
              </a:ext>
            </a:extLst>
          </p:cNvPr>
          <p:cNvSpPr>
            <a:spLocks noGrp="1"/>
          </p:cNvSpPr>
          <p:nvPr>
            <p:ph type="body" sz="quarter" idx="14" hasCustomPrompt="1"/>
          </p:nvPr>
        </p:nvSpPr>
        <p:spPr>
          <a:xfrm>
            <a:off x="570677" y="1858677"/>
            <a:ext cx="4511136" cy="1264962"/>
          </a:xfrm>
        </p:spPr>
        <p:txBody>
          <a:bodyPr vert="horz" wrap="square" lIns="0" tIns="0" rIns="0" bIns="0" rtlCol="0">
            <a:spAutoFit/>
          </a:bodyPr>
          <a:lstStyle>
            <a:lvl1pPr marL="0" indent="0">
              <a:buClr>
                <a:schemeClr val="accent5"/>
              </a:buClr>
              <a:buFontTx/>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consectetur</a:t>
            </a:r>
            <a:r>
              <a:rPr lang="en-US"/>
              <a:t>.</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a:t>
            </a:r>
          </a:p>
        </p:txBody>
      </p:sp>
      <p:sp>
        <p:nvSpPr>
          <p:cNvPr id="16" name="Text Placeholder 7">
            <a:extLst>
              <a:ext uri="{FF2B5EF4-FFF2-40B4-BE49-F238E27FC236}">
                <a16:creationId xmlns:a16="http://schemas.microsoft.com/office/drawing/2014/main" id="{855851C6-7894-1086-1B76-8F1549A38A35}"/>
              </a:ext>
            </a:extLst>
          </p:cNvPr>
          <p:cNvSpPr>
            <a:spLocks noGrp="1"/>
          </p:cNvSpPr>
          <p:nvPr>
            <p:ph type="body" sz="quarter" idx="18" hasCustomPrompt="1"/>
          </p:nvPr>
        </p:nvSpPr>
        <p:spPr>
          <a:xfrm>
            <a:off x="6162614" y="1858677"/>
            <a:ext cx="4511135" cy="1264962"/>
          </a:xfrm>
        </p:spPr>
        <p:txBody>
          <a:bodyPr vert="horz" wrap="square" lIns="0" tIns="0" rIns="0" bIns="0" rtlCol="0">
            <a:spAutoFit/>
          </a:bodyPr>
          <a:lstStyle>
            <a:lvl1pPr marL="0" indent="0">
              <a:buClr>
                <a:schemeClr val="accent5"/>
              </a:buClr>
              <a:buFont typeface="Arial" panose="020B0604020202020204" pitchFamily="34" charset="0"/>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consectetur</a:t>
            </a:r>
            <a:r>
              <a:rPr lang="en-US"/>
              <a:t>.</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a:t>
            </a:r>
          </a:p>
        </p:txBody>
      </p:sp>
    </p:spTree>
    <p:extLst>
      <p:ext uri="{BB962C8B-B14F-4D97-AF65-F5344CB8AC3E}">
        <p14:creationId xmlns:p14="http://schemas.microsoft.com/office/powerpoint/2010/main" val="19360495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blocks text with subhead">
    <p:bg>
      <p:bgPr>
        <a:solidFill>
          <a:schemeClr val="tx2"/>
        </a:solidFill>
        <a:effectLst/>
      </p:bgPr>
    </p:bg>
    <p:spTree>
      <p:nvGrpSpPr>
        <p:cNvPr id="1" name=""/>
        <p:cNvGrpSpPr/>
        <p:nvPr/>
      </p:nvGrpSpPr>
      <p:grpSpPr>
        <a:xfrm>
          <a:off x="0" y="0"/>
          <a:ext cx="0" cy="0"/>
          <a:chOff x="0" y="0"/>
          <a:chExt cx="0" cy="0"/>
        </a:xfrm>
      </p:grpSpPr>
      <p:pic>
        <p:nvPicPr>
          <p:cNvPr id="8" name="Picture 7" descr="A purple and black curved object&#10;&#10;Description automatically generated">
            <a:extLst>
              <a:ext uri="{FF2B5EF4-FFF2-40B4-BE49-F238E27FC236}">
                <a16:creationId xmlns:a16="http://schemas.microsoft.com/office/drawing/2014/main" id="{FBE45E74-78B5-9BE4-638A-B095DF0EB36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6200000">
            <a:off x="-1713721" y="1706847"/>
            <a:ext cx="6858001" cy="3430560"/>
          </a:xfrm>
          <a:prstGeom prst="rect">
            <a:avLst/>
          </a:prstGeom>
          <a:effectLst>
            <a:outerShdw blurRad="952500" dist="444500" dir="540000" algn="r" rotWithShape="0">
              <a:schemeClr val="accent2">
                <a:alpha val="20000"/>
              </a:schemeClr>
            </a:outerShdw>
          </a:effectLst>
        </p:spPr>
      </p:pic>
      <p:sp>
        <p:nvSpPr>
          <p:cNvPr id="2" name="Text Placeholder 11">
            <a:extLst>
              <a:ext uri="{FF2B5EF4-FFF2-40B4-BE49-F238E27FC236}">
                <a16:creationId xmlns:a16="http://schemas.microsoft.com/office/drawing/2014/main" id="{B7F8F03D-8454-4767-E458-BF93C976CB3C}"/>
              </a:ext>
            </a:extLst>
          </p:cNvPr>
          <p:cNvSpPr>
            <a:spLocks noGrp="1"/>
          </p:cNvSpPr>
          <p:nvPr>
            <p:ph type="body" sz="quarter" idx="16" hasCustomPrompt="1"/>
          </p:nvPr>
        </p:nvSpPr>
        <p:spPr>
          <a:xfrm>
            <a:off x="4283543" y="1829625"/>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5" name="Text Placeholder 3">
            <a:extLst>
              <a:ext uri="{FF2B5EF4-FFF2-40B4-BE49-F238E27FC236}">
                <a16:creationId xmlns:a16="http://schemas.microsoft.com/office/drawing/2014/main" id="{6C888422-F7CD-FCF1-DEFA-ABEB4D699D55}"/>
              </a:ext>
            </a:extLst>
          </p:cNvPr>
          <p:cNvSpPr>
            <a:spLocks noGrp="1"/>
          </p:cNvSpPr>
          <p:nvPr>
            <p:ph type="body" sz="quarter" idx="10" hasCustomPrompt="1"/>
          </p:nvPr>
        </p:nvSpPr>
        <p:spPr>
          <a:xfrm>
            <a:off x="4283543" y="232894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6" name="Text Placeholder 11">
            <a:extLst>
              <a:ext uri="{FF2B5EF4-FFF2-40B4-BE49-F238E27FC236}">
                <a16:creationId xmlns:a16="http://schemas.microsoft.com/office/drawing/2014/main" id="{3ACED0D3-C5CD-8664-E695-2F236B6A0B22}"/>
              </a:ext>
            </a:extLst>
          </p:cNvPr>
          <p:cNvSpPr>
            <a:spLocks noGrp="1"/>
          </p:cNvSpPr>
          <p:nvPr>
            <p:ph type="body" sz="quarter" idx="17" hasCustomPrompt="1"/>
          </p:nvPr>
        </p:nvSpPr>
        <p:spPr>
          <a:xfrm>
            <a:off x="4283543" y="3683545"/>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7" name="Text Placeholder 3">
            <a:extLst>
              <a:ext uri="{FF2B5EF4-FFF2-40B4-BE49-F238E27FC236}">
                <a16:creationId xmlns:a16="http://schemas.microsoft.com/office/drawing/2014/main" id="{4AE224D2-3466-9146-EE6E-BA67BED0D1FD}"/>
              </a:ext>
            </a:extLst>
          </p:cNvPr>
          <p:cNvSpPr>
            <a:spLocks noGrp="1"/>
          </p:cNvSpPr>
          <p:nvPr>
            <p:ph type="body" sz="quarter" idx="18" hasCustomPrompt="1"/>
          </p:nvPr>
        </p:nvSpPr>
        <p:spPr>
          <a:xfrm>
            <a:off x="4283543" y="418286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9" name="Text Placeholder 11">
            <a:extLst>
              <a:ext uri="{FF2B5EF4-FFF2-40B4-BE49-F238E27FC236}">
                <a16:creationId xmlns:a16="http://schemas.microsoft.com/office/drawing/2014/main" id="{F26B0340-D163-DC5F-8A43-6B2FABDB0237}"/>
              </a:ext>
            </a:extLst>
          </p:cNvPr>
          <p:cNvSpPr>
            <a:spLocks noGrp="1"/>
          </p:cNvSpPr>
          <p:nvPr>
            <p:ph type="body" sz="quarter" idx="19" hasCustomPrompt="1"/>
          </p:nvPr>
        </p:nvSpPr>
        <p:spPr>
          <a:xfrm>
            <a:off x="8011481" y="1829625"/>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0" name="Text Placeholder 3">
            <a:extLst>
              <a:ext uri="{FF2B5EF4-FFF2-40B4-BE49-F238E27FC236}">
                <a16:creationId xmlns:a16="http://schemas.microsoft.com/office/drawing/2014/main" id="{598B6839-2B15-691F-F547-8CEB738ECA3D}"/>
              </a:ext>
            </a:extLst>
          </p:cNvPr>
          <p:cNvSpPr>
            <a:spLocks noGrp="1"/>
          </p:cNvSpPr>
          <p:nvPr>
            <p:ph type="body" sz="quarter" idx="20" hasCustomPrompt="1"/>
          </p:nvPr>
        </p:nvSpPr>
        <p:spPr>
          <a:xfrm>
            <a:off x="8011481" y="232894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11" name="Text Placeholder 11">
            <a:extLst>
              <a:ext uri="{FF2B5EF4-FFF2-40B4-BE49-F238E27FC236}">
                <a16:creationId xmlns:a16="http://schemas.microsoft.com/office/drawing/2014/main" id="{59204744-C252-06A4-7593-B29BB4926257}"/>
              </a:ext>
            </a:extLst>
          </p:cNvPr>
          <p:cNvSpPr>
            <a:spLocks noGrp="1"/>
          </p:cNvSpPr>
          <p:nvPr>
            <p:ph type="body" sz="quarter" idx="21" hasCustomPrompt="1"/>
          </p:nvPr>
        </p:nvSpPr>
        <p:spPr>
          <a:xfrm>
            <a:off x="8011481" y="3683545"/>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2" name="Text Placeholder 3">
            <a:extLst>
              <a:ext uri="{FF2B5EF4-FFF2-40B4-BE49-F238E27FC236}">
                <a16:creationId xmlns:a16="http://schemas.microsoft.com/office/drawing/2014/main" id="{A4CCD511-7E08-DA5E-8D35-3B3B0CFDDE0F}"/>
              </a:ext>
            </a:extLst>
          </p:cNvPr>
          <p:cNvSpPr>
            <a:spLocks noGrp="1"/>
          </p:cNvSpPr>
          <p:nvPr>
            <p:ph type="body" sz="quarter" idx="22" hasCustomPrompt="1"/>
          </p:nvPr>
        </p:nvSpPr>
        <p:spPr>
          <a:xfrm>
            <a:off x="8011481" y="418286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Tree>
    <p:extLst>
      <p:ext uri="{BB962C8B-B14F-4D97-AF65-F5344CB8AC3E}">
        <p14:creationId xmlns:p14="http://schemas.microsoft.com/office/powerpoint/2010/main" val="1825499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on left">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A7C91D-4C3B-4CCD-827C-CF08FFE285D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rot="5400000">
            <a:off x="-2438974" y="2438975"/>
            <a:ext cx="6858001" cy="1980054"/>
          </a:xfrm>
          <a:prstGeom prst="rect">
            <a:avLst/>
          </a:prstGeom>
          <a:effectLst>
            <a:outerShdw blurRad="952500" dist="444500" dir="540000" algn="r" rotWithShape="0">
              <a:schemeClr val="accent2">
                <a:alpha val="20000"/>
              </a:schemeClr>
            </a:outerShdw>
          </a:effectLst>
        </p:spPr>
      </p:pic>
      <p:pic>
        <p:nvPicPr>
          <p:cNvPr id="7" name="Picture 6">
            <a:extLst>
              <a:ext uri="{FF2B5EF4-FFF2-40B4-BE49-F238E27FC236}">
                <a16:creationId xmlns:a16="http://schemas.microsoft.com/office/drawing/2014/main" id="{017263F9-0F41-564A-B193-AE853D8152CE}"/>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rot="5400000">
            <a:off x="-2655386" y="2655384"/>
            <a:ext cx="6857999" cy="1547231"/>
          </a:xfrm>
          <a:prstGeom prst="rect">
            <a:avLst/>
          </a:prstGeom>
        </p:spPr>
      </p:pic>
      <p:pic>
        <p:nvPicPr>
          <p:cNvPr id="8" name="Picture 7" descr="A pink screen with black border&#10;&#10;Description automatically generated">
            <a:extLst>
              <a:ext uri="{FF2B5EF4-FFF2-40B4-BE49-F238E27FC236}">
                <a16:creationId xmlns:a16="http://schemas.microsoft.com/office/drawing/2014/main" id="{12269660-3200-D6A9-689C-2E1A1471ADB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5400000">
            <a:off x="-2010870" y="2010866"/>
            <a:ext cx="4884717" cy="862982"/>
          </a:xfrm>
          <a:prstGeom prst="rect">
            <a:avLst/>
          </a:prstGeom>
        </p:spPr>
      </p:pic>
      <p:sp>
        <p:nvSpPr>
          <p:cNvPr id="5" name="Title 2">
            <a:extLst>
              <a:ext uri="{FF2B5EF4-FFF2-40B4-BE49-F238E27FC236}">
                <a16:creationId xmlns:a16="http://schemas.microsoft.com/office/drawing/2014/main" id="{4E57FBE1-0B96-B01A-E10B-82264F460DE7}"/>
              </a:ext>
            </a:extLst>
          </p:cNvPr>
          <p:cNvSpPr>
            <a:spLocks noGrp="1"/>
          </p:cNvSpPr>
          <p:nvPr>
            <p:ph type="title" hasCustomPrompt="1"/>
          </p:nvPr>
        </p:nvSpPr>
        <p:spPr>
          <a:xfrm>
            <a:off x="6577395" y="2461881"/>
            <a:ext cx="4158362" cy="1252793"/>
          </a:xfrm>
        </p:spPr>
        <p:txBody>
          <a:bodyPr anchor="b"/>
          <a:lstStyle>
            <a:lvl1pPr>
              <a:defRPr>
                <a:solidFill>
                  <a:schemeClr val="bg1"/>
                </a:solidFill>
              </a:defRPr>
            </a:lvl1pPr>
          </a:lstStyle>
          <a:p>
            <a:r>
              <a:rPr lang="en-US"/>
              <a:t>Lorem ipsum dolor sit </a:t>
            </a:r>
            <a:r>
              <a:rPr lang="en-US" err="1"/>
              <a:t>amet</a:t>
            </a:r>
            <a:endParaRPr lang="en-US"/>
          </a:p>
        </p:txBody>
      </p:sp>
      <p:sp>
        <p:nvSpPr>
          <p:cNvPr id="6" name="Text Placeholder 3">
            <a:extLst>
              <a:ext uri="{FF2B5EF4-FFF2-40B4-BE49-F238E27FC236}">
                <a16:creationId xmlns:a16="http://schemas.microsoft.com/office/drawing/2014/main" id="{2E87B1D5-4E73-46D1-72DE-AE7A7E8F537D}"/>
              </a:ext>
            </a:extLst>
          </p:cNvPr>
          <p:cNvSpPr>
            <a:spLocks noGrp="1"/>
          </p:cNvSpPr>
          <p:nvPr>
            <p:ph type="body" sz="quarter" idx="11" hasCustomPrompt="1"/>
          </p:nvPr>
        </p:nvSpPr>
        <p:spPr>
          <a:xfrm>
            <a:off x="6577395" y="3947633"/>
            <a:ext cx="4158362" cy="553998"/>
          </a:xfrm>
        </p:spPr>
        <p:txBody>
          <a:bodyPr/>
          <a:lstStyle>
            <a:lvl1pPr marL="0" indent="0">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4" name="Rounded Rectangle 2">
            <a:extLst>
              <a:ext uri="{FF2B5EF4-FFF2-40B4-BE49-F238E27FC236}">
                <a16:creationId xmlns:a16="http://schemas.microsoft.com/office/drawing/2014/main" id="{C100D46A-2866-B193-6086-DEEB653E74A7}"/>
              </a:ext>
              <a:ext uri="{C183D7F6-B498-43B3-948B-1728B52AA6E4}">
                <adec:decorative xmlns:adec="http://schemas.microsoft.com/office/drawing/2017/decorative" val="1"/>
              </a:ext>
            </a:extLst>
          </p:cNvPr>
          <p:cNvSpPr/>
          <p:nvPr userDrawn="1"/>
        </p:nvSpPr>
        <p:spPr bwMode="auto">
          <a:xfrm>
            <a:off x="605576" y="1079344"/>
            <a:ext cx="4812073" cy="4720940"/>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BA028779-EA28-62D7-6D05-CA2F544295B8}"/>
              </a:ext>
            </a:extLst>
          </p:cNvPr>
          <p:cNvSpPr>
            <a:spLocks noGrp="1"/>
          </p:cNvSpPr>
          <p:nvPr>
            <p:ph type="pic" sz="quarter" idx="14" hasCustomPrompt="1"/>
          </p:nvPr>
        </p:nvSpPr>
        <p:spPr bwMode="ltGray">
          <a:xfrm>
            <a:off x="733485" y="1213954"/>
            <a:ext cx="4556255" cy="4451720"/>
          </a:xfrm>
          <a:solidFill>
            <a:schemeClr val="bg1"/>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32495868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Lst>
  </p:timing>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 5">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2E0D2-4E85-58F5-57D9-381663831A84}"/>
              </a:ext>
            </a:extLst>
          </p:cNvPr>
          <p:cNvSpPr>
            <a:spLocks noGrp="1"/>
          </p:cNvSpPr>
          <p:nvPr>
            <p:ph type="title" hasCustomPrompt="1"/>
          </p:nvPr>
        </p:nvSpPr>
        <p:spPr bwMode="white">
          <a:xfrm>
            <a:off x="562684" y="2827024"/>
            <a:ext cx="5452803" cy="1046440"/>
          </a:xfrm>
          <a:noFill/>
        </p:spPr>
        <p:txBody>
          <a:bodyPr vert="horz" wrap="square" lIns="0" tIns="0" rIns="0" bIns="0" rtlCol="0" anchor="t" anchorCtr="0">
            <a:spAutoFit/>
          </a:bodyPr>
          <a:lstStyle>
            <a:lvl1pPr>
              <a:lnSpc>
                <a:spcPct val="85000"/>
              </a:lnSpc>
              <a:def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Demo:</a:t>
            </a:r>
            <a:br>
              <a:rPr lang="en-US"/>
            </a:br>
            <a:r>
              <a:rPr lang="en-US"/>
              <a:t>Demo title here</a:t>
            </a:r>
          </a:p>
        </p:txBody>
      </p:sp>
      <p:sp>
        <p:nvSpPr>
          <p:cNvPr id="3" name="Text Placeholder 4">
            <a:extLst>
              <a:ext uri="{FF2B5EF4-FFF2-40B4-BE49-F238E27FC236}">
                <a16:creationId xmlns:a16="http://schemas.microsoft.com/office/drawing/2014/main" id="{1FCAD16C-4D90-5C39-E8C4-14894FE4BF1E}"/>
              </a:ext>
            </a:extLst>
          </p:cNvPr>
          <p:cNvSpPr>
            <a:spLocks noGrp="1"/>
          </p:cNvSpPr>
          <p:nvPr>
            <p:ph type="body" sz="quarter" idx="12" hasCustomPrompt="1"/>
          </p:nvPr>
        </p:nvSpPr>
        <p:spPr bwMode="white">
          <a:xfrm>
            <a:off x="562684" y="4115908"/>
            <a:ext cx="5452803" cy="276999"/>
          </a:xfrm>
          <a:noFill/>
        </p:spPr>
        <p:txBody>
          <a:bodyPr wrap="square" lIns="0" tIns="0" rIns="0" bIns="0">
            <a:spAutoFit/>
          </a:bodyPr>
          <a:lstStyle>
            <a:lvl1pPr marL="0" indent="0">
              <a:spcBef>
                <a:spcPts val="0"/>
              </a:spcBef>
              <a:buNone/>
              <a:defRPr sz="1800" b="1" spc="0" baseline="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Speaker name or subtitle text </a:t>
            </a:r>
          </a:p>
        </p:txBody>
      </p:sp>
      <p:sp>
        <p:nvSpPr>
          <p:cNvPr id="10" name="Oval 9">
            <a:extLst>
              <a:ext uri="{FF2B5EF4-FFF2-40B4-BE49-F238E27FC236}">
                <a16:creationId xmlns:a16="http://schemas.microsoft.com/office/drawing/2014/main" id="{74E7A6D9-8D07-53CA-51FC-97406C072D0B}"/>
              </a:ext>
            </a:extLst>
          </p:cNvPr>
          <p:cNvSpPr/>
          <p:nvPr userDrawn="1"/>
        </p:nvSpPr>
        <p:spPr bwMode="auto">
          <a:xfrm>
            <a:off x="573864" y="521487"/>
            <a:ext cx="1550569" cy="1550569"/>
          </a:xfrm>
          <a:prstGeom prst="ellipse">
            <a:avLst/>
          </a:prstGeom>
          <a:solidFill>
            <a:schemeClr val="tx2"/>
          </a:solidFill>
          <a:ln w="25400">
            <a:gradFill>
              <a:gsLst>
                <a:gs pos="100000">
                  <a:schemeClr val="accent5"/>
                </a:gs>
                <a:gs pos="73000">
                  <a:schemeClr val="accent2"/>
                </a:gs>
              </a:gsLst>
              <a:lin ang="4200000" scaled="0"/>
            </a:gradFill>
            <a:headEnd type="none" w="med" len="med"/>
            <a:tailEnd type="none" w="med" len="med"/>
          </a:ln>
          <a:effectLst>
            <a:outerShdw blurRad="952500" dist="444500" dir="5400000" algn="ctr" rotWithShape="0">
              <a:schemeClr val="accent5">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C0ADD465-A3DF-B039-9CE6-A5914F173B0D}"/>
              </a:ext>
            </a:extLst>
          </p:cNvPr>
          <p:cNvSpPr>
            <a:spLocks noGrp="1" noChangeAspect="1"/>
          </p:cNvSpPr>
          <p:nvPr>
            <p:ph type="pic" sz="quarter" idx="27" hasCustomPrompt="1"/>
          </p:nvPr>
        </p:nvSpPr>
        <p:spPr bwMode="ltGray">
          <a:xfrm>
            <a:off x="718931" y="666554"/>
            <a:ext cx="1260435" cy="1260435"/>
          </a:xfrm>
          <a:prstGeom prst="ellipse">
            <a:avLst/>
          </a:prstGeom>
          <a:noFill/>
        </p:spPr>
        <p:txBody>
          <a:bodyPr lIns="0" tIns="640080" rIns="0" bIns="594360" anchor="ctr" anchorCtr="0">
            <a:noAutofit/>
          </a:bodyPr>
          <a:lstStyle>
            <a:lvl1pPr marL="0" indent="0" algn="ctr">
              <a:lnSpc>
                <a:spcPct val="100000"/>
              </a:lnSpc>
              <a:buNone/>
              <a:defRPr lang="en-US" sz="800" b="0" i="0" cap="none" spc="0" baseline="0"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here or click or tap icon below to insert</a:t>
            </a:r>
          </a:p>
        </p:txBody>
      </p:sp>
      <p:pic>
        <p:nvPicPr>
          <p:cNvPr id="5" name="Picture 4" descr="A purple dot pattern on a black background&#10;&#10;Description automatically generated">
            <a:extLst>
              <a:ext uri="{FF2B5EF4-FFF2-40B4-BE49-F238E27FC236}">
                <a16:creationId xmlns:a16="http://schemas.microsoft.com/office/drawing/2014/main" id="{008FE13E-51E0-0BF3-1B86-351F70E116C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285066" y="-1"/>
            <a:ext cx="8906934" cy="6858001"/>
          </a:xfrm>
          <a:prstGeom prst="rect">
            <a:avLst/>
          </a:prstGeom>
        </p:spPr>
      </p:pic>
    </p:spTree>
    <p:extLst>
      <p:ext uri="{BB962C8B-B14F-4D97-AF65-F5344CB8AC3E}">
        <p14:creationId xmlns:p14="http://schemas.microsoft.com/office/powerpoint/2010/main" val="3243716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text/screenshot - 6">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A265150-0D64-E917-74B1-1ACCC1181DEC}"/>
              </a:ext>
              <a:ext uri="{C183D7F6-B498-43B3-948B-1728B52AA6E4}">
                <adec:decorative xmlns:adec="http://schemas.microsoft.com/office/drawing/2017/decorative" val="1"/>
              </a:ext>
            </a:extLst>
          </p:cNvPr>
          <p:cNvGrpSpPr/>
          <p:nvPr userDrawn="1"/>
        </p:nvGrpSpPr>
        <p:grpSpPr>
          <a:xfrm rot="3808352">
            <a:off x="4969254" y="-306220"/>
            <a:ext cx="6846307" cy="7768905"/>
            <a:chOff x="2013476" y="-2486816"/>
            <a:chExt cx="11017198" cy="11488191"/>
          </a:xfrm>
        </p:grpSpPr>
        <p:sp>
          <p:nvSpPr>
            <p:cNvPr id="9" name="Rectangle 8">
              <a:extLst>
                <a:ext uri="{FF2B5EF4-FFF2-40B4-BE49-F238E27FC236}">
                  <a16:creationId xmlns:a16="http://schemas.microsoft.com/office/drawing/2014/main" id="{A931D6A7-5B5D-A8DC-7DAC-EBA55AFE5167}"/>
                </a:ext>
              </a:extLst>
            </p:cNvPr>
            <p:cNvSpPr/>
            <p:nvPr/>
          </p:nvSpPr>
          <p:spPr bwMode="auto">
            <a:xfrm>
              <a:off x="4048553" y="697832"/>
              <a:ext cx="8467033" cy="6713019"/>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6712621F-7C6A-7F95-E37A-C50D2E0F0425}"/>
                </a:ext>
              </a:extLst>
            </p:cNvPr>
            <p:cNvSpPr/>
            <p:nvPr/>
          </p:nvSpPr>
          <p:spPr bwMode="auto">
            <a:xfrm>
              <a:off x="2013476" y="2559281"/>
              <a:ext cx="8232186" cy="6442094"/>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76992EA4-E532-B4B3-54E7-3580110B8533}"/>
                </a:ext>
              </a:extLst>
            </p:cNvPr>
            <p:cNvSpPr/>
            <p:nvPr/>
          </p:nvSpPr>
          <p:spPr bwMode="auto">
            <a:xfrm>
              <a:off x="4563641" y="-2486816"/>
              <a:ext cx="8467033" cy="6713021"/>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grpSp>
      <p:sp>
        <p:nvSpPr>
          <p:cNvPr id="6" name="Rounded Rectangle 2">
            <a:extLst>
              <a:ext uri="{FF2B5EF4-FFF2-40B4-BE49-F238E27FC236}">
                <a16:creationId xmlns:a16="http://schemas.microsoft.com/office/drawing/2014/main" id="{A3D7D98D-DC4B-4671-90CE-5791A6AD28A8}"/>
              </a:ext>
              <a:ext uri="{C183D7F6-B498-43B3-948B-1728B52AA6E4}">
                <adec:decorative xmlns:adec="http://schemas.microsoft.com/office/drawing/2017/decorative" val="1"/>
              </a:ext>
            </a:extLst>
          </p:cNvPr>
          <p:cNvSpPr/>
          <p:nvPr userDrawn="1"/>
        </p:nvSpPr>
        <p:spPr bwMode="auto">
          <a:xfrm>
            <a:off x="5177016" y="1687137"/>
            <a:ext cx="6430783" cy="3747332"/>
          </a:xfrm>
          <a:prstGeom prst="roundRect">
            <a:avLst>
              <a:gd name="adj" fmla="val 1979"/>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5" name="Title 1">
            <a:extLst>
              <a:ext uri="{FF2B5EF4-FFF2-40B4-BE49-F238E27FC236}">
                <a16:creationId xmlns:a16="http://schemas.microsoft.com/office/drawing/2014/main" id="{1C6A3F06-F39E-0E7A-B941-89CAC31761FE}"/>
              </a:ext>
            </a:extLst>
          </p:cNvPr>
          <p:cNvSpPr>
            <a:spLocks noGrp="1"/>
          </p:cNvSpPr>
          <p:nvPr>
            <p:ph type="title" hasCustomPrompt="1"/>
          </p:nvPr>
        </p:nvSpPr>
        <p:spPr>
          <a:xfrm>
            <a:off x="570677" y="422028"/>
            <a:ext cx="11018520" cy="615553"/>
          </a:xfrm>
        </p:spPr>
        <p:txBody>
          <a:bodyPr/>
          <a:lstStyle>
            <a:lvl1pPr>
              <a:defRPr>
                <a:solidFill>
                  <a:schemeClr val="bg2"/>
                </a:solidFill>
              </a:defRPr>
            </a:lvl1pPr>
          </a:lstStyle>
          <a:p>
            <a:r>
              <a:rPr lang="en-US"/>
              <a:t>Lorem ipsum dolor sit </a:t>
            </a:r>
            <a:r>
              <a:rPr lang="en-US" err="1"/>
              <a:t>amet</a:t>
            </a:r>
            <a:endParaRPr lang="en-US"/>
          </a:p>
        </p:txBody>
      </p:sp>
      <p:sp>
        <p:nvSpPr>
          <p:cNvPr id="2" name="Text Placeholder 11">
            <a:extLst>
              <a:ext uri="{FF2B5EF4-FFF2-40B4-BE49-F238E27FC236}">
                <a16:creationId xmlns:a16="http://schemas.microsoft.com/office/drawing/2014/main" id="{F5941A1E-7070-D862-AC36-1521E10D460E}"/>
              </a:ext>
            </a:extLst>
          </p:cNvPr>
          <p:cNvSpPr>
            <a:spLocks noGrp="1"/>
          </p:cNvSpPr>
          <p:nvPr>
            <p:ph type="body" sz="quarter" idx="16" hasCustomPrompt="1"/>
          </p:nvPr>
        </p:nvSpPr>
        <p:spPr>
          <a:xfrm>
            <a:off x="570677" y="1410138"/>
            <a:ext cx="3573130"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3" name="Text Placeholder 7">
            <a:extLst>
              <a:ext uri="{FF2B5EF4-FFF2-40B4-BE49-F238E27FC236}">
                <a16:creationId xmlns:a16="http://schemas.microsoft.com/office/drawing/2014/main" id="{426174E1-2FC7-34DB-B6DB-5220C637FC7D}"/>
              </a:ext>
            </a:extLst>
          </p:cNvPr>
          <p:cNvSpPr>
            <a:spLocks noGrp="1"/>
          </p:cNvSpPr>
          <p:nvPr>
            <p:ph type="body" sz="quarter" idx="14" hasCustomPrompt="1"/>
          </p:nvPr>
        </p:nvSpPr>
        <p:spPr>
          <a:xfrm>
            <a:off x="570677" y="1919714"/>
            <a:ext cx="3573130" cy="781752"/>
          </a:xfrm>
        </p:spPr>
        <p:txBody>
          <a:bodyPr vert="horz" wrap="square" lIns="0" tIns="0" rIns="0" bIns="0" rtlCol="0">
            <a:spAutoFit/>
          </a:bodyPr>
          <a:lstStyle>
            <a:lvl1pPr marL="285750" indent="-285750">
              <a:spcAft>
                <a:spcPts val="600"/>
              </a:spcAft>
              <a:buClr>
                <a:schemeClr val="accent5"/>
              </a:buClr>
              <a:buFont typeface="Arial" panose="020B0604020202020204" pitchFamily="34" charset="0"/>
              <a:buChar char="•"/>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p:txBody>
      </p:sp>
      <p:sp>
        <p:nvSpPr>
          <p:cNvPr id="7" name="Picture Placeholder 15">
            <a:extLst>
              <a:ext uri="{FF2B5EF4-FFF2-40B4-BE49-F238E27FC236}">
                <a16:creationId xmlns:a16="http://schemas.microsoft.com/office/drawing/2014/main" id="{35137852-2BE2-E1DF-5F5B-FCD63E0BFBCE}"/>
              </a:ext>
            </a:extLst>
          </p:cNvPr>
          <p:cNvSpPr>
            <a:spLocks noGrp="1"/>
          </p:cNvSpPr>
          <p:nvPr>
            <p:ph type="pic" sz="quarter" idx="10" hasCustomPrompt="1"/>
          </p:nvPr>
        </p:nvSpPr>
        <p:spPr>
          <a:xfrm>
            <a:off x="5322676" y="1831506"/>
            <a:ext cx="6140768" cy="3460500"/>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1400" b="1">
                <a:solidFill>
                  <a:schemeClr val="tx1"/>
                </a:solidFill>
                <a:latin typeface="+mn-lt"/>
              </a:defRPr>
            </a:lvl1pPr>
          </a:lstStyle>
          <a:p>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41857242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tx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B993681-2DCD-52E7-F6BB-965B05A563A8}"/>
              </a:ext>
              <a:ext uri="{C183D7F6-B498-43B3-948B-1728B52AA6E4}">
                <adec:decorative xmlns:adec="http://schemas.microsoft.com/office/drawing/2017/decorative" val="1"/>
              </a:ext>
            </a:extLst>
          </p:cNvPr>
          <p:cNvGrpSpPr/>
          <p:nvPr userDrawn="1"/>
        </p:nvGrpSpPr>
        <p:grpSpPr>
          <a:xfrm rot="3808352">
            <a:off x="-285826" y="-2021928"/>
            <a:ext cx="11743787" cy="11119023"/>
            <a:chOff x="-171889" y="-10390269"/>
            <a:chExt cx="15197291" cy="13222138"/>
          </a:xfrm>
        </p:grpSpPr>
        <p:sp>
          <p:nvSpPr>
            <p:cNvPr id="4" name="Rectangle 3">
              <a:extLst>
                <a:ext uri="{FF2B5EF4-FFF2-40B4-BE49-F238E27FC236}">
                  <a16:creationId xmlns:a16="http://schemas.microsoft.com/office/drawing/2014/main" id="{E25F6769-C11A-17F0-3ED2-2596E90EA3C1}"/>
                </a:ext>
              </a:extLst>
            </p:cNvPr>
            <p:cNvSpPr/>
            <p:nvPr/>
          </p:nvSpPr>
          <p:spPr bwMode="auto">
            <a:xfrm>
              <a:off x="7020674" y="-10390269"/>
              <a:ext cx="8004728" cy="6346484"/>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EC48F087-C4BC-475F-C17E-F28E50F53CA6}"/>
                </a:ext>
              </a:extLst>
            </p:cNvPr>
            <p:cNvSpPr/>
            <p:nvPr/>
          </p:nvSpPr>
          <p:spPr bwMode="auto">
            <a:xfrm>
              <a:off x="-171889" y="-6130513"/>
              <a:ext cx="11452796" cy="8962382"/>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grpSp>
      <p:sp>
        <p:nvSpPr>
          <p:cNvPr id="2" name="Rounded Rectangle 2">
            <a:extLst>
              <a:ext uri="{FF2B5EF4-FFF2-40B4-BE49-F238E27FC236}">
                <a16:creationId xmlns:a16="http://schemas.microsoft.com/office/drawing/2014/main" id="{4A17643A-6A86-9A01-DDF2-B07A321A652B}"/>
              </a:ext>
              <a:ext uri="{C183D7F6-B498-43B3-948B-1728B52AA6E4}">
                <adec:decorative xmlns:adec="http://schemas.microsoft.com/office/drawing/2017/decorative" val="1"/>
              </a:ext>
            </a:extLst>
          </p:cNvPr>
          <p:cNvSpPr/>
          <p:nvPr userDrawn="1"/>
        </p:nvSpPr>
        <p:spPr bwMode="auto">
          <a:xfrm>
            <a:off x="1029730" y="521407"/>
            <a:ext cx="10134086" cy="5815185"/>
          </a:xfrm>
          <a:prstGeom prst="roundRect">
            <a:avLst>
              <a:gd name="adj" fmla="val 1979"/>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1175732" y="656287"/>
            <a:ext cx="9840535" cy="554542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marR="0" indent="0" algn="ctr"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lang="en-US" sz="1400" b="1" kern="1200" spc="0" baseline="0" dirty="0">
                <a:solidFill>
                  <a:schemeClr val="tx1"/>
                </a:solidFill>
                <a:latin typeface="+mn-lt"/>
                <a:ea typeface="+mn-ea"/>
                <a:cs typeface="Segoe UI" panose="020B0502040204020203" pitchFamily="34" charset="0"/>
              </a:defRPr>
            </a:lvl1pPr>
          </a:lstStyle>
          <a:p>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21543454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esources/links">
    <p:spTree>
      <p:nvGrpSpPr>
        <p:cNvPr id="1" name=""/>
        <p:cNvGrpSpPr/>
        <p:nvPr/>
      </p:nvGrpSpPr>
      <p:grpSpPr>
        <a:xfrm>
          <a:off x="0" y="0"/>
          <a:ext cx="0" cy="0"/>
          <a:chOff x="0" y="0"/>
          <a:chExt cx="0" cy="0"/>
        </a:xfrm>
      </p:grpSpPr>
      <p:pic>
        <p:nvPicPr>
          <p:cNvPr id="37" name="Picture 36" descr="A black sky with white dots&#10;&#10;Description automatically generated">
            <a:extLst>
              <a:ext uri="{FF2B5EF4-FFF2-40B4-BE49-F238E27FC236}">
                <a16:creationId xmlns:a16="http://schemas.microsoft.com/office/drawing/2014/main" id="{B6AD5A23-84BF-E8E3-8CC7-40FFD0C90A7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9" name="Title 1">
            <a:extLst>
              <a:ext uri="{FF2B5EF4-FFF2-40B4-BE49-F238E27FC236}">
                <a16:creationId xmlns:a16="http://schemas.microsoft.com/office/drawing/2014/main" id="{DC93C182-A409-D81D-A824-FA863ED5F1F4}"/>
              </a:ext>
            </a:extLst>
          </p:cNvPr>
          <p:cNvSpPr>
            <a:spLocks noGrp="1"/>
          </p:cNvSpPr>
          <p:nvPr>
            <p:ph type="title" hasCustomPrompt="1"/>
          </p:nvPr>
        </p:nvSpPr>
        <p:spPr>
          <a:xfrm>
            <a:off x="570677" y="422028"/>
            <a:ext cx="3032494" cy="615553"/>
          </a:xfrm>
        </p:spPr>
        <p:txBody>
          <a:bodyPr/>
          <a:lstStyle>
            <a:lvl1pPr>
              <a:defRPr>
                <a:solidFill>
                  <a:schemeClr val="bg2"/>
                </a:solidFill>
              </a:defRPr>
            </a:lvl1pPr>
          </a:lstStyle>
          <a:p>
            <a:r>
              <a:rPr lang="en-US"/>
              <a:t>Resources</a:t>
            </a:r>
          </a:p>
        </p:txBody>
      </p:sp>
      <p:sp>
        <p:nvSpPr>
          <p:cNvPr id="2" name="Rounded Rectangle 1">
            <a:extLst>
              <a:ext uri="{FF2B5EF4-FFF2-40B4-BE49-F238E27FC236}">
                <a16:creationId xmlns:a16="http://schemas.microsoft.com/office/drawing/2014/main" id="{9A00537B-BFAB-0F3F-D962-48CCA500F641}"/>
              </a:ext>
              <a:ext uri="{C183D7F6-B498-43B3-948B-1728B52AA6E4}">
                <adec:decorative xmlns:adec="http://schemas.microsoft.com/office/drawing/2017/decorative" val="1"/>
              </a:ext>
            </a:extLst>
          </p:cNvPr>
          <p:cNvSpPr/>
          <p:nvPr userDrawn="1"/>
        </p:nvSpPr>
        <p:spPr bwMode="auto">
          <a:xfrm>
            <a:off x="2884304" y="1770885"/>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6" name="Text Placeholder 3">
            <a:extLst>
              <a:ext uri="{FF2B5EF4-FFF2-40B4-BE49-F238E27FC236}">
                <a16:creationId xmlns:a16="http://schemas.microsoft.com/office/drawing/2014/main" id="{4C322AE5-D91A-FA5F-E45F-28B6B3E06EC8}"/>
              </a:ext>
            </a:extLst>
          </p:cNvPr>
          <p:cNvSpPr>
            <a:spLocks noGrp="1"/>
          </p:cNvSpPr>
          <p:nvPr>
            <p:ph type="body" sz="quarter" idx="22" hasCustomPrompt="1"/>
          </p:nvPr>
        </p:nvSpPr>
        <p:spPr>
          <a:xfrm>
            <a:off x="3156611" y="2059888"/>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10" name="Text Placeholder 3">
            <a:extLst>
              <a:ext uri="{FF2B5EF4-FFF2-40B4-BE49-F238E27FC236}">
                <a16:creationId xmlns:a16="http://schemas.microsoft.com/office/drawing/2014/main" id="{078AE5B3-861D-C987-9A62-0FF3014E5673}"/>
              </a:ext>
            </a:extLst>
          </p:cNvPr>
          <p:cNvSpPr>
            <a:spLocks noGrp="1"/>
          </p:cNvSpPr>
          <p:nvPr>
            <p:ph type="body" sz="quarter" idx="23" hasCustomPrompt="1"/>
          </p:nvPr>
        </p:nvSpPr>
        <p:spPr>
          <a:xfrm>
            <a:off x="3156611" y="2372347"/>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12" name="Rounded Rectangle 11">
            <a:extLst>
              <a:ext uri="{FF2B5EF4-FFF2-40B4-BE49-F238E27FC236}">
                <a16:creationId xmlns:a16="http://schemas.microsoft.com/office/drawing/2014/main" id="{5777D8B3-F8DB-8A68-3409-7CF95A2F7E8A}"/>
              </a:ext>
              <a:ext uri="{C183D7F6-B498-43B3-948B-1728B52AA6E4}">
                <adec:decorative xmlns:adec="http://schemas.microsoft.com/office/drawing/2017/decorative" val="1"/>
              </a:ext>
            </a:extLst>
          </p:cNvPr>
          <p:cNvSpPr/>
          <p:nvPr userDrawn="1"/>
        </p:nvSpPr>
        <p:spPr bwMode="auto">
          <a:xfrm>
            <a:off x="2884304" y="2944913"/>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3" name="Text Placeholder 3">
            <a:extLst>
              <a:ext uri="{FF2B5EF4-FFF2-40B4-BE49-F238E27FC236}">
                <a16:creationId xmlns:a16="http://schemas.microsoft.com/office/drawing/2014/main" id="{406B71E8-4153-C83D-9FEE-06DE3E4C7676}"/>
              </a:ext>
            </a:extLst>
          </p:cNvPr>
          <p:cNvSpPr>
            <a:spLocks noGrp="1"/>
          </p:cNvSpPr>
          <p:nvPr>
            <p:ph type="body" sz="quarter" idx="24" hasCustomPrompt="1"/>
          </p:nvPr>
        </p:nvSpPr>
        <p:spPr>
          <a:xfrm>
            <a:off x="3156611" y="3233916"/>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14" name="Text Placeholder 3">
            <a:extLst>
              <a:ext uri="{FF2B5EF4-FFF2-40B4-BE49-F238E27FC236}">
                <a16:creationId xmlns:a16="http://schemas.microsoft.com/office/drawing/2014/main" id="{C707CE0D-4908-BD27-E301-0E25DBE6C25C}"/>
              </a:ext>
            </a:extLst>
          </p:cNvPr>
          <p:cNvSpPr>
            <a:spLocks noGrp="1"/>
          </p:cNvSpPr>
          <p:nvPr>
            <p:ph type="body" sz="quarter" idx="25" hasCustomPrompt="1"/>
          </p:nvPr>
        </p:nvSpPr>
        <p:spPr>
          <a:xfrm>
            <a:off x="3156611" y="3546375"/>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15" name="Rounded Rectangle 14">
            <a:extLst>
              <a:ext uri="{FF2B5EF4-FFF2-40B4-BE49-F238E27FC236}">
                <a16:creationId xmlns:a16="http://schemas.microsoft.com/office/drawing/2014/main" id="{5F7160DB-883B-841A-767D-5B0865DEF5A9}"/>
              </a:ext>
              <a:ext uri="{C183D7F6-B498-43B3-948B-1728B52AA6E4}">
                <adec:decorative xmlns:adec="http://schemas.microsoft.com/office/drawing/2017/decorative" val="1"/>
              </a:ext>
            </a:extLst>
          </p:cNvPr>
          <p:cNvSpPr/>
          <p:nvPr userDrawn="1"/>
        </p:nvSpPr>
        <p:spPr bwMode="auto">
          <a:xfrm>
            <a:off x="2884304" y="4118941"/>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6" name="Text Placeholder 3">
            <a:extLst>
              <a:ext uri="{FF2B5EF4-FFF2-40B4-BE49-F238E27FC236}">
                <a16:creationId xmlns:a16="http://schemas.microsoft.com/office/drawing/2014/main" id="{5BCB7AA6-A2A3-0B05-C0C4-D75A84BB551A}"/>
              </a:ext>
            </a:extLst>
          </p:cNvPr>
          <p:cNvSpPr>
            <a:spLocks noGrp="1"/>
          </p:cNvSpPr>
          <p:nvPr>
            <p:ph type="body" sz="quarter" idx="26" hasCustomPrompt="1"/>
          </p:nvPr>
        </p:nvSpPr>
        <p:spPr>
          <a:xfrm>
            <a:off x="3156611" y="4407944"/>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17" name="Text Placeholder 3">
            <a:extLst>
              <a:ext uri="{FF2B5EF4-FFF2-40B4-BE49-F238E27FC236}">
                <a16:creationId xmlns:a16="http://schemas.microsoft.com/office/drawing/2014/main" id="{CD800FCE-5605-3585-6CD0-159CDC404E4E}"/>
              </a:ext>
            </a:extLst>
          </p:cNvPr>
          <p:cNvSpPr>
            <a:spLocks noGrp="1"/>
          </p:cNvSpPr>
          <p:nvPr>
            <p:ph type="body" sz="quarter" idx="27" hasCustomPrompt="1"/>
          </p:nvPr>
        </p:nvSpPr>
        <p:spPr>
          <a:xfrm>
            <a:off x="3156611" y="4720403"/>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0" name="Rounded Rectangle 19">
            <a:extLst>
              <a:ext uri="{FF2B5EF4-FFF2-40B4-BE49-F238E27FC236}">
                <a16:creationId xmlns:a16="http://schemas.microsoft.com/office/drawing/2014/main" id="{06DB9E62-C08F-EC1E-10EC-D2F223F87424}"/>
              </a:ext>
              <a:ext uri="{C183D7F6-B498-43B3-948B-1728B52AA6E4}">
                <adec:decorative xmlns:adec="http://schemas.microsoft.com/office/drawing/2017/decorative" val="1"/>
              </a:ext>
            </a:extLst>
          </p:cNvPr>
          <p:cNvSpPr/>
          <p:nvPr userDrawn="1"/>
        </p:nvSpPr>
        <p:spPr bwMode="auto">
          <a:xfrm>
            <a:off x="2884304" y="5296577"/>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1" name="Text Placeholder 3">
            <a:extLst>
              <a:ext uri="{FF2B5EF4-FFF2-40B4-BE49-F238E27FC236}">
                <a16:creationId xmlns:a16="http://schemas.microsoft.com/office/drawing/2014/main" id="{F84689C7-6E25-1E44-7B3B-A24A23FF3E4B}"/>
              </a:ext>
            </a:extLst>
          </p:cNvPr>
          <p:cNvSpPr>
            <a:spLocks noGrp="1"/>
          </p:cNvSpPr>
          <p:nvPr>
            <p:ph type="body" sz="quarter" idx="28" hasCustomPrompt="1"/>
          </p:nvPr>
        </p:nvSpPr>
        <p:spPr>
          <a:xfrm>
            <a:off x="3156611" y="5585580"/>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22" name="Text Placeholder 3">
            <a:extLst>
              <a:ext uri="{FF2B5EF4-FFF2-40B4-BE49-F238E27FC236}">
                <a16:creationId xmlns:a16="http://schemas.microsoft.com/office/drawing/2014/main" id="{52A013E1-1D6D-9328-4CB4-D470D399A435}"/>
              </a:ext>
            </a:extLst>
          </p:cNvPr>
          <p:cNvSpPr>
            <a:spLocks noGrp="1"/>
          </p:cNvSpPr>
          <p:nvPr>
            <p:ph type="body" sz="quarter" idx="29" hasCustomPrompt="1"/>
          </p:nvPr>
        </p:nvSpPr>
        <p:spPr>
          <a:xfrm>
            <a:off x="3156611" y="5898039"/>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3" name="Rounded Rectangle 22">
            <a:extLst>
              <a:ext uri="{FF2B5EF4-FFF2-40B4-BE49-F238E27FC236}">
                <a16:creationId xmlns:a16="http://schemas.microsoft.com/office/drawing/2014/main" id="{ED9D2AE4-C491-2AAE-181F-36029543F147}"/>
              </a:ext>
              <a:ext uri="{C183D7F6-B498-43B3-948B-1728B52AA6E4}">
                <adec:decorative xmlns:adec="http://schemas.microsoft.com/office/drawing/2017/decorative" val="1"/>
              </a:ext>
            </a:extLst>
          </p:cNvPr>
          <p:cNvSpPr/>
          <p:nvPr userDrawn="1"/>
        </p:nvSpPr>
        <p:spPr bwMode="auto">
          <a:xfrm>
            <a:off x="7414741" y="1770885"/>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4" name="Text Placeholder 3">
            <a:extLst>
              <a:ext uri="{FF2B5EF4-FFF2-40B4-BE49-F238E27FC236}">
                <a16:creationId xmlns:a16="http://schemas.microsoft.com/office/drawing/2014/main" id="{0E537E14-8476-FC52-ABFB-B03284D04504}"/>
              </a:ext>
            </a:extLst>
          </p:cNvPr>
          <p:cNvSpPr>
            <a:spLocks noGrp="1"/>
          </p:cNvSpPr>
          <p:nvPr>
            <p:ph type="body" sz="quarter" idx="30" hasCustomPrompt="1"/>
          </p:nvPr>
        </p:nvSpPr>
        <p:spPr>
          <a:xfrm>
            <a:off x="7687048" y="2059888"/>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25" name="Text Placeholder 3">
            <a:extLst>
              <a:ext uri="{FF2B5EF4-FFF2-40B4-BE49-F238E27FC236}">
                <a16:creationId xmlns:a16="http://schemas.microsoft.com/office/drawing/2014/main" id="{54DAE1BD-430A-F87E-CADE-A03DD8A875FE}"/>
              </a:ext>
            </a:extLst>
          </p:cNvPr>
          <p:cNvSpPr>
            <a:spLocks noGrp="1"/>
          </p:cNvSpPr>
          <p:nvPr>
            <p:ph type="body" sz="quarter" idx="31" hasCustomPrompt="1"/>
          </p:nvPr>
        </p:nvSpPr>
        <p:spPr>
          <a:xfrm>
            <a:off x="7687048" y="2372347"/>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6" name="Rounded Rectangle 25">
            <a:extLst>
              <a:ext uri="{FF2B5EF4-FFF2-40B4-BE49-F238E27FC236}">
                <a16:creationId xmlns:a16="http://schemas.microsoft.com/office/drawing/2014/main" id="{C459103E-3A0B-F07A-0FCC-068D3C6A82A5}"/>
              </a:ext>
              <a:ext uri="{C183D7F6-B498-43B3-948B-1728B52AA6E4}">
                <adec:decorative xmlns:adec="http://schemas.microsoft.com/office/drawing/2017/decorative" val="1"/>
              </a:ext>
            </a:extLst>
          </p:cNvPr>
          <p:cNvSpPr/>
          <p:nvPr userDrawn="1"/>
        </p:nvSpPr>
        <p:spPr bwMode="auto">
          <a:xfrm>
            <a:off x="7414741" y="2944913"/>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7" name="Text Placeholder 3">
            <a:extLst>
              <a:ext uri="{FF2B5EF4-FFF2-40B4-BE49-F238E27FC236}">
                <a16:creationId xmlns:a16="http://schemas.microsoft.com/office/drawing/2014/main" id="{CADDEF9A-C80B-ECFF-F7EB-EDA7D4BED0D2}"/>
              </a:ext>
            </a:extLst>
          </p:cNvPr>
          <p:cNvSpPr>
            <a:spLocks noGrp="1"/>
          </p:cNvSpPr>
          <p:nvPr>
            <p:ph type="body" sz="quarter" idx="32" hasCustomPrompt="1"/>
          </p:nvPr>
        </p:nvSpPr>
        <p:spPr>
          <a:xfrm>
            <a:off x="7687048" y="3233916"/>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28" name="Text Placeholder 3">
            <a:extLst>
              <a:ext uri="{FF2B5EF4-FFF2-40B4-BE49-F238E27FC236}">
                <a16:creationId xmlns:a16="http://schemas.microsoft.com/office/drawing/2014/main" id="{053C053C-A965-F3AA-0688-76A169933599}"/>
              </a:ext>
            </a:extLst>
          </p:cNvPr>
          <p:cNvSpPr>
            <a:spLocks noGrp="1"/>
          </p:cNvSpPr>
          <p:nvPr>
            <p:ph type="body" sz="quarter" idx="33" hasCustomPrompt="1"/>
          </p:nvPr>
        </p:nvSpPr>
        <p:spPr>
          <a:xfrm>
            <a:off x="7687048" y="3546375"/>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9" name="Rounded Rectangle 28">
            <a:extLst>
              <a:ext uri="{FF2B5EF4-FFF2-40B4-BE49-F238E27FC236}">
                <a16:creationId xmlns:a16="http://schemas.microsoft.com/office/drawing/2014/main" id="{7FF6DA05-A54E-1672-10F1-7BE1E7BAADC3}"/>
              </a:ext>
              <a:ext uri="{C183D7F6-B498-43B3-948B-1728B52AA6E4}">
                <adec:decorative xmlns:adec="http://schemas.microsoft.com/office/drawing/2017/decorative" val="1"/>
              </a:ext>
            </a:extLst>
          </p:cNvPr>
          <p:cNvSpPr/>
          <p:nvPr userDrawn="1"/>
        </p:nvSpPr>
        <p:spPr bwMode="auto">
          <a:xfrm>
            <a:off x="7414741" y="4118941"/>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30" name="Text Placeholder 3">
            <a:extLst>
              <a:ext uri="{FF2B5EF4-FFF2-40B4-BE49-F238E27FC236}">
                <a16:creationId xmlns:a16="http://schemas.microsoft.com/office/drawing/2014/main" id="{89C97020-3D53-14AF-BD3F-1C64E9E547BB}"/>
              </a:ext>
            </a:extLst>
          </p:cNvPr>
          <p:cNvSpPr>
            <a:spLocks noGrp="1"/>
          </p:cNvSpPr>
          <p:nvPr>
            <p:ph type="body" sz="quarter" idx="34" hasCustomPrompt="1"/>
          </p:nvPr>
        </p:nvSpPr>
        <p:spPr>
          <a:xfrm>
            <a:off x="7687048" y="4407944"/>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31" name="Text Placeholder 3">
            <a:extLst>
              <a:ext uri="{FF2B5EF4-FFF2-40B4-BE49-F238E27FC236}">
                <a16:creationId xmlns:a16="http://schemas.microsoft.com/office/drawing/2014/main" id="{7C959A75-ECB0-BA29-4D85-A313098B02A4}"/>
              </a:ext>
            </a:extLst>
          </p:cNvPr>
          <p:cNvSpPr>
            <a:spLocks noGrp="1"/>
          </p:cNvSpPr>
          <p:nvPr>
            <p:ph type="body" sz="quarter" idx="35" hasCustomPrompt="1"/>
          </p:nvPr>
        </p:nvSpPr>
        <p:spPr>
          <a:xfrm>
            <a:off x="7687048" y="4720403"/>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32" name="Rounded Rectangle 31">
            <a:extLst>
              <a:ext uri="{FF2B5EF4-FFF2-40B4-BE49-F238E27FC236}">
                <a16:creationId xmlns:a16="http://schemas.microsoft.com/office/drawing/2014/main" id="{725E608F-744A-E961-0715-C1E543CC4E6B}"/>
              </a:ext>
              <a:ext uri="{C183D7F6-B498-43B3-948B-1728B52AA6E4}">
                <adec:decorative xmlns:adec="http://schemas.microsoft.com/office/drawing/2017/decorative" val="1"/>
              </a:ext>
            </a:extLst>
          </p:cNvPr>
          <p:cNvSpPr/>
          <p:nvPr userDrawn="1"/>
        </p:nvSpPr>
        <p:spPr bwMode="auto">
          <a:xfrm>
            <a:off x="7414741" y="5296577"/>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33" name="Text Placeholder 3">
            <a:extLst>
              <a:ext uri="{FF2B5EF4-FFF2-40B4-BE49-F238E27FC236}">
                <a16:creationId xmlns:a16="http://schemas.microsoft.com/office/drawing/2014/main" id="{A8AC5A2A-A475-7F3B-7B13-E3A5F1ACC9C8}"/>
              </a:ext>
            </a:extLst>
          </p:cNvPr>
          <p:cNvSpPr>
            <a:spLocks noGrp="1"/>
          </p:cNvSpPr>
          <p:nvPr>
            <p:ph type="body" sz="quarter" idx="36" hasCustomPrompt="1"/>
          </p:nvPr>
        </p:nvSpPr>
        <p:spPr>
          <a:xfrm>
            <a:off x="7687048" y="5585580"/>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34" name="Text Placeholder 3">
            <a:extLst>
              <a:ext uri="{FF2B5EF4-FFF2-40B4-BE49-F238E27FC236}">
                <a16:creationId xmlns:a16="http://schemas.microsoft.com/office/drawing/2014/main" id="{2D4F1D50-811C-39F2-9723-4D2A31EF689B}"/>
              </a:ext>
            </a:extLst>
          </p:cNvPr>
          <p:cNvSpPr>
            <a:spLocks noGrp="1"/>
          </p:cNvSpPr>
          <p:nvPr>
            <p:ph type="body" sz="quarter" idx="37" hasCustomPrompt="1"/>
          </p:nvPr>
        </p:nvSpPr>
        <p:spPr>
          <a:xfrm>
            <a:off x="7687048" y="5898039"/>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age - 1">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159689C4-87FB-C51E-9DD3-5AA27A046790}"/>
              </a:ext>
            </a:extLst>
          </p:cNvPr>
          <p:cNvPicPr>
            <a:picLocks noChangeAspect="1"/>
          </p:cNvPicPr>
          <p:nvPr userDrawn="1"/>
        </p:nvPicPr>
        <p:blipFill>
          <a:blip r:embed="rId2"/>
          <a:stretch>
            <a:fillRect/>
          </a:stretch>
        </p:blipFill>
        <p:spPr>
          <a:xfrm>
            <a:off x="5246914" y="0"/>
            <a:ext cx="6945086" cy="6858000"/>
          </a:xfrm>
          <a:prstGeom prst="rect">
            <a:avLst/>
          </a:prstGeom>
        </p:spPr>
      </p:pic>
    </p:spTree>
    <p:extLst>
      <p:ext uri="{BB962C8B-B14F-4D97-AF65-F5344CB8AC3E}">
        <p14:creationId xmlns:p14="http://schemas.microsoft.com/office/powerpoint/2010/main" val="36965948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page 6">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D07E8A7-4B16-090E-2117-99B6FF3E591F}"/>
              </a:ext>
            </a:extLst>
          </p:cNvPr>
          <p:cNvSpPr>
            <a:spLocks noGrp="1"/>
          </p:cNvSpPr>
          <p:nvPr>
            <p:ph type="title" hasCustomPrompt="1"/>
          </p:nvPr>
        </p:nvSpPr>
        <p:spPr>
          <a:xfrm>
            <a:off x="570226" y="3055052"/>
            <a:ext cx="9144000" cy="747897"/>
          </a:xfrm>
          <a:noFill/>
        </p:spPr>
        <p:txBody>
          <a:bodyPr vert="horz" wrap="square" lIns="0" tIns="0" rIns="0" bIns="0" rtlCol="0" anchor="ctr" anchorCtr="0">
            <a:spAutoFit/>
          </a:bodyPr>
          <a:lstStyle>
            <a:lvl1pPr>
              <a:defRPr lang="en-US" sz="5400" b="1"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pPr lvl="0">
              <a:lnSpc>
                <a:spcPct val="90000"/>
              </a:lnSpc>
            </a:pPr>
            <a:r>
              <a:rPr lang="en-US"/>
              <a:t>Section title</a:t>
            </a:r>
          </a:p>
        </p:txBody>
      </p:sp>
      <p:pic>
        <p:nvPicPr>
          <p:cNvPr id="2" name="Picture 1">
            <a:extLst>
              <a:ext uri="{FF2B5EF4-FFF2-40B4-BE49-F238E27FC236}">
                <a16:creationId xmlns:a16="http://schemas.microsoft.com/office/drawing/2014/main" id="{8016B123-2507-A1F4-057C-05694C37B2AB}"/>
              </a:ext>
            </a:extLst>
          </p:cNvPr>
          <p:cNvPicPr>
            <a:picLocks noChangeAspect="1"/>
          </p:cNvPicPr>
          <p:nvPr userDrawn="1"/>
        </p:nvPicPr>
        <p:blipFill>
          <a:blip r:embed="rId2"/>
          <a:srcRect/>
          <a:stretch/>
        </p:blipFill>
        <p:spPr>
          <a:xfrm>
            <a:off x="0" y="4185925"/>
            <a:ext cx="12192000" cy="2681329"/>
          </a:xfrm>
          <a:prstGeom prst="rect">
            <a:avLst/>
          </a:prstGeom>
          <a:effectLst>
            <a:outerShdw blurRad="952500" dist="444500" dir="14880000" algn="r" rotWithShape="0">
              <a:schemeClr val="accent2">
                <a:alpha val="20000"/>
              </a:schemeClr>
            </a:outerShdw>
          </a:effectLst>
        </p:spPr>
      </p:pic>
      <p:pic>
        <p:nvPicPr>
          <p:cNvPr id="4" name="Picture 3">
            <a:extLst>
              <a:ext uri="{FF2B5EF4-FFF2-40B4-BE49-F238E27FC236}">
                <a16:creationId xmlns:a16="http://schemas.microsoft.com/office/drawing/2014/main" id="{25F0DA58-2818-C984-63DF-94E65B4F3D0C}"/>
              </a:ext>
            </a:extLst>
          </p:cNvPr>
          <p:cNvPicPr>
            <a:picLocks noChangeAspect="1"/>
          </p:cNvPicPr>
          <p:nvPr userDrawn="1"/>
        </p:nvPicPr>
        <p:blipFill>
          <a:blip r:embed="rId3"/>
          <a:srcRect/>
          <a:stretch/>
        </p:blipFill>
        <p:spPr>
          <a:xfrm>
            <a:off x="0" y="4725861"/>
            <a:ext cx="12192000" cy="2141394"/>
          </a:xfrm>
          <a:prstGeom prst="rect">
            <a:avLst/>
          </a:prstGeom>
          <a:effectLst>
            <a:outerShdw blurRad="952500" dist="444500" dir="14880000" algn="r" rotWithShape="0">
              <a:schemeClr val="accent2">
                <a:alpha val="20000"/>
              </a:schemeClr>
            </a:outerShdw>
          </a:effectLst>
        </p:spPr>
      </p:pic>
      <p:pic>
        <p:nvPicPr>
          <p:cNvPr id="6" name="Picture 5" descr="A pink screen with black border&#10;&#10;Description automatically generated">
            <a:extLst>
              <a:ext uri="{FF2B5EF4-FFF2-40B4-BE49-F238E27FC236}">
                <a16:creationId xmlns:a16="http://schemas.microsoft.com/office/drawing/2014/main" id="{90A81B44-2D78-5D0A-2F6B-CA848A6811E9}"/>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82171" y="5675166"/>
            <a:ext cx="6760530" cy="1194382"/>
          </a:xfrm>
          <a:prstGeom prst="rect">
            <a:avLst/>
          </a:prstGeom>
        </p:spPr>
      </p:pic>
    </p:spTree>
    <p:extLst>
      <p:ext uri="{BB962C8B-B14F-4D97-AF65-F5344CB8AC3E}">
        <p14:creationId xmlns:p14="http://schemas.microsoft.com/office/powerpoint/2010/main" val="3450418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68817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570960" y="1724627"/>
            <a:ext cx="11050081" cy="553998"/>
          </a:xfrm>
        </p:spPr>
        <p:txBody>
          <a:bodyPr/>
          <a:lstStyle>
            <a:lvl1pPr algn="ctr">
              <a:defRPr>
                <a:solidFill>
                  <a:schemeClr val="bg1"/>
                </a:solidFill>
              </a:defRPr>
            </a:lvl1pPr>
          </a:lstStyle>
          <a:p>
            <a:r>
              <a:rPr lang="en-US"/>
              <a:t>Lorem ipsum dolor sit</a:t>
            </a:r>
          </a:p>
        </p:txBody>
      </p:sp>
      <p:sp>
        <p:nvSpPr>
          <p:cNvPr id="22" name="Text Placeholder 3">
            <a:extLst>
              <a:ext uri="{FF2B5EF4-FFF2-40B4-BE49-F238E27FC236}">
                <a16:creationId xmlns:a16="http://schemas.microsoft.com/office/drawing/2014/main" id="{3E151E17-299D-0A92-45C9-BED3664323CB}"/>
              </a:ext>
            </a:extLst>
          </p:cNvPr>
          <p:cNvSpPr>
            <a:spLocks noGrp="1"/>
          </p:cNvSpPr>
          <p:nvPr>
            <p:ph type="body" sz="quarter" idx="16" hasCustomPrompt="1"/>
          </p:nvPr>
        </p:nvSpPr>
        <p:spPr>
          <a:xfrm>
            <a:off x="1688750" y="4106047"/>
            <a:ext cx="2313432" cy="553998"/>
          </a:xfrm>
        </p:spPr>
        <p:txBody>
          <a:bodyPr/>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39284" y="4106047"/>
            <a:ext cx="2313432" cy="553998"/>
          </a:xfrm>
        </p:spPr>
        <p:txBody>
          <a:bodyPr/>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8189820" y="4106047"/>
            <a:ext cx="2313432" cy="553998"/>
          </a:xfrm>
        </p:spPr>
        <p:txBody>
          <a:bodyPr/>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3" name="Text Placeholder 3">
            <a:extLst>
              <a:ext uri="{FF2B5EF4-FFF2-40B4-BE49-F238E27FC236}">
                <a16:creationId xmlns:a16="http://schemas.microsoft.com/office/drawing/2014/main" id="{D8BB362A-BDC6-A7E5-2494-31EC9725D6C2}"/>
              </a:ext>
            </a:extLst>
          </p:cNvPr>
          <p:cNvSpPr>
            <a:spLocks noGrp="1"/>
          </p:cNvSpPr>
          <p:nvPr>
            <p:ph type="body" sz="quarter" idx="20" hasCustomPrompt="1"/>
          </p:nvPr>
        </p:nvSpPr>
        <p:spPr>
          <a:xfrm>
            <a:off x="5236948" y="3132820"/>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02</a:t>
            </a:r>
          </a:p>
        </p:txBody>
      </p:sp>
      <p:sp>
        <p:nvSpPr>
          <p:cNvPr id="5" name="Text Placeholder 3">
            <a:extLst>
              <a:ext uri="{FF2B5EF4-FFF2-40B4-BE49-F238E27FC236}">
                <a16:creationId xmlns:a16="http://schemas.microsoft.com/office/drawing/2014/main" id="{35564948-DBA9-4296-2B21-C0328D679F7D}"/>
              </a:ext>
            </a:extLst>
          </p:cNvPr>
          <p:cNvSpPr>
            <a:spLocks noGrp="1"/>
          </p:cNvSpPr>
          <p:nvPr>
            <p:ph type="body" sz="quarter" idx="21" hasCustomPrompt="1"/>
          </p:nvPr>
        </p:nvSpPr>
        <p:spPr>
          <a:xfrm>
            <a:off x="1986414" y="3132820"/>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01</a:t>
            </a:r>
          </a:p>
        </p:txBody>
      </p:sp>
      <p:sp>
        <p:nvSpPr>
          <p:cNvPr id="6" name="Text Placeholder 3">
            <a:extLst>
              <a:ext uri="{FF2B5EF4-FFF2-40B4-BE49-F238E27FC236}">
                <a16:creationId xmlns:a16="http://schemas.microsoft.com/office/drawing/2014/main" id="{9079751F-C88A-CB88-925B-DC19ABF4BC30}"/>
              </a:ext>
            </a:extLst>
          </p:cNvPr>
          <p:cNvSpPr>
            <a:spLocks noGrp="1"/>
          </p:cNvSpPr>
          <p:nvPr>
            <p:ph type="body" sz="quarter" idx="22" hasCustomPrompt="1"/>
          </p:nvPr>
        </p:nvSpPr>
        <p:spPr>
          <a:xfrm>
            <a:off x="8487484" y="3132820"/>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03</a:t>
            </a:r>
          </a:p>
        </p:txBody>
      </p:sp>
    </p:spTree>
    <p:extLst>
      <p:ext uri="{BB962C8B-B14F-4D97-AF65-F5344CB8AC3E}">
        <p14:creationId xmlns:p14="http://schemas.microsoft.com/office/powerpoint/2010/main" val="384673486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line/subhead - 1">
    <p:bg>
      <p:bgPr>
        <a:solidFill>
          <a:schemeClr val="tx2"/>
        </a:solidFill>
        <a:effectLst/>
      </p:bgPr>
    </p:bg>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210665E0-3C69-69CF-7ED7-15F413219596}"/>
              </a:ext>
            </a:extLst>
          </p:cNvPr>
          <p:cNvPicPr>
            <a:picLocks noChangeAspect="1"/>
          </p:cNvPicPr>
          <p:nvPr userDrawn="1"/>
        </p:nvPicPr>
        <p:blipFill>
          <a:blip r:embed="rId2"/>
          <a:stretch>
            <a:fillRect/>
          </a:stretch>
        </p:blipFill>
        <p:spPr>
          <a:xfrm>
            <a:off x="7831985" y="2605373"/>
            <a:ext cx="6945086" cy="6858000"/>
          </a:xfrm>
          <a:prstGeom prst="rect">
            <a:avLst/>
          </a:prstGeom>
        </p:spPr>
      </p:pic>
      <p:sp>
        <p:nvSpPr>
          <p:cNvPr id="13" name="Text Placeholder 11">
            <a:extLst>
              <a:ext uri="{FF2B5EF4-FFF2-40B4-BE49-F238E27FC236}">
                <a16:creationId xmlns:a16="http://schemas.microsoft.com/office/drawing/2014/main" id="{8826D79E-CB8D-165C-0D68-F3E5C5E9CCC8}"/>
              </a:ext>
            </a:extLst>
          </p:cNvPr>
          <p:cNvSpPr>
            <a:spLocks noGrp="1"/>
          </p:cNvSpPr>
          <p:nvPr>
            <p:ph type="body" sz="quarter" idx="16" hasCustomPrompt="1"/>
          </p:nvPr>
        </p:nvSpPr>
        <p:spPr>
          <a:xfrm>
            <a:off x="2427302" y="3592465"/>
            <a:ext cx="7333488" cy="276999"/>
          </a:xfrm>
        </p:spPr>
        <p:txBody>
          <a:bodyPr anchor="t"/>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a:t>
            </a:r>
          </a:p>
        </p:txBody>
      </p:sp>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63801" y="2753654"/>
            <a:ext cx="11060491" cy="615553"/>
          </a:xfrm>
        </p:spPr>
        <p:txBody>
          <a:bodyPr/>
          <a:lstStyle>
            <a:lvl1pPr marL="0" algn="ctr" defTabSz="932742" rtl="0" eaLnBrk="1" latinLnBrk="0" hangingPunct="1">
              <a:lnSpc>
                <a:spcPct val="100000"/>
              </a:lnSpc>
              <a:spcBef>
                <a:spcPct val="0"/>
              </a:spcBef>
              <a:buNone/>
              <a:defRPr lang="en-US" sz="4000" b="1" kern="1200" cap="none" spc="0" baseline="0" dirty="0">
                <a:ln w="3175">
                  <a:noFill/>
                </a:ln>
                <a:gradFill flip="none" rotWithShape="1">
                  <a:gsLst>
                    <a:gs pos="100000">
                      <a:schemeClr val="accent3"/>
                    </a:gs>
                    <a:gs pos="1000">
                      <a:schemeClr val="accent5"/>
                    </a:gs>
                    <a:gs pos="56000">
                      <a:srgbClr val="E76BC7"/>
                    </a:gs>
                    <a:gs pos="16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a:t>
            </a:r>
          </a:p>
        </p:txBody>
      </p:sp>
    </p:spTree>
    <p:extLst>
      <p:ext uri="{BB962C8B-B14F-4D97-AF65-F5344CB8AC3E}">
        <p14:creationId xmlns:p14="http://schemas.microsoft.com/office/powerpoint/2010/main" val="16629353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line - 3">
    <p:bg>
      <p:bgPr>
        <a:solidFill>
          <a:schemeClr val="tx2"/>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65755" y="2912918"/>
            <a:ext cx="11060491" cy="830997"/>
          </a:xfrm>
        </p:spPr>
        <p:txBody>
          <a:bodyPr anchor="ctr"/>
          <a:lstStyle>
            <a:lvl1pPr marL="0" algn="ctr" defTabSz="932742" rtl="0" eaLnBrk="1" latinLnBrk="0" hangingPunct="1">
              <a:lnSpc>
                <a:spcPct val="100000"/>
              </a:lnSpc>
              <a:spcBef>
                <a:spcPct val="0"/>
              </a:spcBef>
              <a:buNone/>
              <a:defRPr lang="en-US" sz="5400" b="1" kern="1200" cap="none" spc="0" baseline="0" dirty="0">
                <a:ln w="3175">
                  <a:noFill/>
                </a:ln>
                <a:gradFill flip="none" rotWithShape="1">
                  <a:gsLst>
                    <a:gs pos="100000">
                      <a:schemeClr val="accent3"/>
                    </a:gs>
                    <a:gs pos="1000">
                      <a:schemeClr val="accent5"/>
                    </a:gs>
                    <a:gs pos="56000">
                      <a:srgbClr val="E76BC7"/>
                    </a:gs>
                    <a:gs pos="19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a:t>
            </a:r>
          </a:p>
        </p:txBody>
      </p:sp>
      <p:pic>
        <p:nvPicPr>
          <p:cNvPr id="3" name="Picture 2" descr="A black and purple rectangle&#10;&#10;Description automatically generated">
            <a:extLst>
              <a:ext uri="{FF2B5EF4-FFF2-40B4-BE49-F238E27FC236}">
                <a16:creationId xmlns:a16="http://schemas.microsoft.com/office/drawing/2014/main" id="{CD753D8B-0559-24E8-1ACE-008A0F22D19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16436" y="0"/>
            <a:ext cx="1582439" cy="1582439"/>
          </a:xfrm>
          <a:prstGeom prst="rect">
            <a:avLst/>
          </a:prstGeom>
        </p:spPr>
      </p:pic>
      <p:pic>
        <p:nvPicPr>
          <p:cNvPr id="5" name="Picture 4" descr="A black and purple corner&#10;&#10;Description automatically generated">
            <a:extLst>
              <a:ext uri="{FF2B5EF4-FFF2-40B4-BE49-F238E27FC236}">
                <a16:creationId xmlns:a16="http://schemas.microsoft.com/office/drawing/2014/main" id="{693F9D8C-D0A8-274C-0D56-0FA50BDD959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5275561"/>
            <a:ext cx="1582439" cy="1582439"/>
          </a:xfrm>
          <a:prstGeom prst="rect">
            <a:avLst/>
          </a:prstGeom>
        </p:spPr>
      </p:pic>
    </p:spTree>
    <p:extLst>
      <p:ext uri="{BB962C8B-B14F-4D97-AF65-F5344CB8AC3E}">
        <p14:creationId xmlns:p14="http://schemas.microsoft.com/office/powerpoint/2010/main" val="34151948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text/chart ">
    <p:bg>
      <p:bgPr>
        <a:solidFill>
          <a:schemeClr val="tx2"/>
        </a:solidFill>
        <a:effectLst/>
      </p:bgPr>
    </p:bg>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EB6693AF-AE2B-0E8F-E95B-7C5E42B2CAC1}"/>
              </a:ext>
            </a:extLst>
          </p:cNvPr>
          <p:cNvPicPr>
            <a:picLocks noChangeAspect="1"/>
          </p:cNvPicPr>
          <p:nvPr userDrawn="1"/>
        </p:nvPicPr>
        <p:blipFill>
          <a:blip r:embed="rId2"/>
          <a:stretch>
            <a:fillRect/>
          </a:stretch>
        </p:blipFill>
        <p:spPr>
          <a:xfrm>
            <a:off x="5246914" y="0"/>
            <a:ext cx="6945086" cy="6858000"/>
          </a:xfrm>
          <a:prstGeom prst="rect">
            <a:avLst/>
          </a:prstGeom>
        </p:spPr>
      </p:pic>
      <p:sp>
        <p:nvSpPr>
          <p:cNvPr id="7" name="Chart Placeholder 6">
            <a:extLst>
              <a:ext uri="{FF2B5EF4-FFF2-40B4-BE49-F238E27FC236}">
                <a16:creationId xmlns:a16="http://schemas.microsoft.com/office/drawing/2014/main" id="{8DE6E0F4-EB1B-1087-9A06-05AA9348E9D7}"/>
              </a:ext>
            </a:extLst>
          </p:cNvPr>
          <p:cNvSpPr>
            <a:spLocks noGrp="1"/>
          </p:cNvSpPr>
          <p:nvPr>
            <p:ph type="chart" sz="quarter" idx="12"/>
          </p:nvPr>
        </p:nvSpPr>
        <p:spPr>
          <a:xfrm>
            <a:off x="5238627" y="2597286"/>
            <a:ext cx="6380674" cy="1663427"/>
          </a:xfrm>
        </p:spPr>
        <p:txBody>
          <a:bodyPr/>
          <a:lstStyle>
            <a:lvl1pPr marL="0" indent="0" algn="ctr">
              <a:buFontTx/>
              <a:buNone/>
              <a:defRPr>
                <a:solidFill>
                  <a:schemeClr val="bg1"/>
                </a:solidFill>
              </a:defRPr>
            </a:lvl1pPr>
          </a:lstStyle>
          <a:p>
            <a:endParaRPr lang="en-US"/>
          </a:p>
        </p:txBody>
      </p:sp>
      <p:sp>
        <p:nvSpPr>
          <p:cNvPr id="10" name="Title 2">
            <a:extLst>
              <a:ext uri="{FF2B5EF4-FFF2-40B4-BE49-F238E27FC236}">
                <a16:creationId xmlns:a16="http://schemas.microsoft.com/office/drawing/2014/main" id="{7651C1F6-DEB0-AFDF-C4BB-AA31BE8D3DF3}"/>
              </a:ext>
            </a:extLst>
          </p:cNvPr>
          <p:cNvSpPr>
            <a:spLocks noGrp="1"/>
          </p:cNvSpPr>
          <p:nvPr>
            <p:ph type="title" hasCustomPrompt="1"/>
          </p:nvPr>
        </p:nvSpPr>
        <p:spPr>
          <a:xfrm>
            <a:off x="571010" y="2365565"/>
            <a:ext cx="4158362" cy="1239996"/>
          </a:xfrm>
        </p:spPr>
        <p:txBody>
          <a:bodyPr anchor="b"/>
          <a:lstStyle>
            <a:lvl1pPr>
              <a:defRPr>
                <a:solidFill>
                  <a:schemeClr val="bg1"/>
                </a:solidFill>
              </a:defRPr>
            </a:lvl1pPr>
          </a:lstStyle>
          <a:p>
            <a:r>
              <a:rPr lang="en-US"/>
              <a:t>Lorem ipsum dolor sit </a:t>
            </a:r>
            <a:r>
              <a:rPr lang="en-US" err="1"/>
              <a:t>amet</a:t>
            </a:r>
            <a:r>
              <a:rPr lang="en-US"/>
              <a:t> </a:t>
            </a:r>
          </a:p>
        </p:txBody>
      </p:sp>
      <p:sp>
        <p:nvSpPr>
          <p:cNvPr id="11" name="Text Placeholder 3">
            <a:extLst>
              <a:ext uri="{FF2B5EF4-FFF2-40B4-BE49-F238E27FC236}">
                <a16:creationId xmlns:a16="http://schemas.microsoft.com/office/drawing/2014/main" id="{0C42DB2F-8FFD-F6F8-DED6-9DBA7862C555}"/>
              </a:ext>
            </a:extLst>
          </p:cNvPr>
          <p:cNvSpPr>
            <a:spLocks noGrp="1"/>
          </p:cNvSpPr>
          <p:nvPr>
            <p:ph type="body" sz="quarter" idx="10" hasCustomPrompt="1"/>
          </p:nvPr>
        </p:nvSpPr>
        <p:spPr>
          <a:xfrm>
            <a:off x="572699" y="3838520"/>
            <a:ext cx="3946208" cy="553998"/>
          </a:xfrm>
        </p:spPr>
        <p:txBody>
          <a:bodyPr/>
          <a:lstStyle>
            <a:lvl1pPr marL="0" indent="0">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Tree>
    <p:extLst>
      <p:ext uri="{BB962C8B-B14F-4D97-AF65-F5344CB8AC3E}">
        <p14:creationId xmlns:p14="http://schemas.microsoft.com/office/powerpoint/2010/main" val="8497676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entered Title/text/chart ">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E601496-DC71-36E8-19DE-911D4632C0E0}"/>
              </a:ext>
            </a:extLst>
          </p:cNvPr>
          <p:cNvSpPr>
            <a:spLocks noGrp="1"/>
          </p:cNvSpPr>
          <p:nvPr>
            <p:ph type="title" hasCustomPrompt="1"/>
          </p:nvPr>
        </p:nvSpPr>
        <p:spPr>
          <a:xfrm>
            <a:off x="585764" y="422028"/>
            <a:ext cx="11018520" cy="553998"/>
          </a:xfrm>
        </p:spPr>
        <p:txBody>
          <a:bodyPr/>
          <a:lstStyle>
            <a:lvl1pPr algn="ctr">
              <a:defRPr>
                <a:solidFill>
                  <a:schemeClr val="bg1"/>
                </a:solidFill>
              </a:defRPr>
            </a:lvl1pPr>
          </a:lstStyle>
          <a:p>
            <a:r>
              <a:rPr lang="en-US"/>
              <a:t>Lorem ipsum dolor sit </a:t>
            </a:r>
            <a:r>
              <a:rPr lang="en-US" err="1"/>
              <a:t>amet</a:t>
            </a:r>
            <a:endParaRPr lang="en-US"/>
          </a:p>
        </p:txBody>
      </p:sp>
      <p:sp>
        <p:nvSpPr>
          <p:cNvPr id="2" name="Chart Placeholder 6">
            <a:extLst>
              <a:ext uri="{FF2B5EF4-FFF2-40B4-BE49-F238E27FC236}">
                <a16:creationId xmlns:a16="http://schemas.microsoft.com/office/drawing/2014/main" id="{392A398C-8712-6E39-6EEA-7710EB9C5417}"/>
              </a:ext>
            </a:extLst>
          </p:cNvPr>
          <p:cNvSpPr>
            <a:spLocks noGrp="1"/>
          </p:cNvSpPr>
          <p:nvPr>
            <p:ph type="chart" sz="quarter" idx="12"/>
          </p:nvPr>
        </p:nvSpPr>
        <p:spPr>
          <a:xfrm>
            <a:off x="1512498" y="2182664"/>
            <a:ext cx="9172754" cy="3577086"/>
          </a:xfrm>
        </p:spPr>
        <p:txBody>
          <a:bodyPr/>
          <a:lstStyle>
            <a:lvl1pPr marL="0" indent="0" algn="ctr">
              <a:buFontTx/>
              <a:buNone/>
              <a:defRPr>
                <a:solidFill>
                  <a:schemeClr val="bg1"/>
                </a:solidFill>
              </a:defRPr>
            </a:lvl1pPr>
          </a:lstStyle>
          <a:p>
            <a:endParaRPr lang="en-US"/>
          </a:p>
        </p:txBody>
      </p:sp>
      <p:sp>
        <p:nvSpPr>
          <p:cNvPr id="6" name="Text Placeholder 3">
            <a:extLst>
              <a:ext uri="{FF2B5EF4-FFF2-40B4-BE49-F238E27FC236}">
                <a16:creationId xmlns:a16="http://schemas.microsoft.com/office/drawing/2014/main" id="{D2D5F456-EAC5-42C5-2BDB-0C5DF3D86BB0}"/>
              </a:ext>
            </a:extLst>
          </p:cNvPr>
          <p:cNvSpPr>
            <a:spLocks noGrp="1"/>
          </p:cNvSpPr>
          <p:nvPr>
            <p:ph type="body" sz="quarter" idx="10" hasCustomPrompt="1"/>
          </p:nvPr>
        </p:nvSpPr>
        <p:spPr>
          <a:xfrm>
            <a:off x="2446273" y="1220473"/>
            <a:ext cx="7297503" cy="184666"/>
          </a:xfrm>
        </p:spPr>
        <p:txBody>
          <a:bodyPr/>
          <a:lstStyle>
            <a:lvl1pPr marL="0" indent="0" algn="ctr">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elitpretium</a:t>
            </a:r>
            <a:r>
              <a:rPr lang="en-US"/>
              <a:t>, </a:t>
            </a:r>
            <a:r>
              <a:rPr lang="en-US" err="1"/>
              <a:t>turpis</a:t>
            </a:r>
            <a:r>
              <a:rPr lang="en-US"/>
              <a:t> vel.</a:t>
            </a:r>
          </a:p>
        </p:txBody>
      </p:sp>
    </p:spTree>
    <p:extLst>
      <p:ext uri="{BB962C8B-B14F-4D97-AF65-F5344CB8AC3E}">
        <p14:creationId xmlns:p14="http://schemas.microsoft.com/office/powerpoint/2010/main" val="22243942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3 icons/tex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570960" y="1724627"/>
            <a:ext cx="11050081" cy="615553"/>
          </a:xfrm>
        </p:spPr>
        <p:txBody>
          <a:bodyPr/>
          <a:lstStyle>
            <a:lvl1pPr algn="ctr">
              <a:defRPr>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A529E948-B647-1B3B-4B0A-C6914F874F4C}"/>
              </a:ext>
            </a:extLst>
          </p:cNvPr>
          <p:cNvSpPr>
            <a:spLocks noGrp="1" noChangeAspect="1"/>
          </p:cNvSpPr>
          <p:nvPr>
            <p:ph type="pic" sz="quarter" idx="13" hasCustomPrompt="1"/>
          </p:nvPr>
        </p:nvSpPr>
        <p:spPr bwMode="ltGray">
          <a:xfrm>
            <a:off x="2792401" y="3076511"/>
            <a:ext cx="799959" cy="799959"/>
          </a:xfrm>
          <a:prstGeom prst="ellipse">
            <a:avLst/>
          </a:prstGeom>
          <a:solidFill>
            <a:schemeClr val="bg1"/>
          </a:solidFill>
        </p:spPr>
        <p:txBody>
          <a:bodyPr lIns="0" tIns="0" rIns="0" bIns="594360" anchor="ctr" anchorCtr="0">
            <a:noAutofit/>
          </a:bodyPr>
          <a:lstStyle>
            <a:lvl1pPr marL="0" indent="0" algn="ctr">
              <a:lnSpc>
                <a:spcPct val="100000"/>
              </a:lnSpc>
              <a:buNone/>
              <a:defRPr sz="800" b="1">
                <a:solidFill>
                  <a:srgbClr val="333333"/>
                </a:solidFill>
                <a:latin typeface="+mn-lt"/>
                <a:cs typeface="Segoe UI" panose="020B0502040204020203" pitchFamily="34" charset="0"/>
              </a:defRPr>
            </a:lvl1pPr>
          </a:lstStyle>
          <a:p>
            <a:br>
              <a:rPr lang="en-US"/>
            </a:br>
            <a:br>
              <a:rPr lang="en-US"/>
            </a:br>
            <a:r>
              <a:rPr lang="en-US"/>
              <a:t>Insert icon</a:t>
            </a:r>
          </a:p>
        </p:txBody>
      </p:sp>
      <p:sp>
        <p:nvSpPr>
          <p:cNvPr id="22" name="Text Placeholder 3">
            <a:extLst>
              <a:ext uri="{FF2B5EF4-FFF2-40B4-BE49-F238E27FC236}">
                <a16:creationId xmlns:a16="http://schemas.microsoft.com/office/drawing/2014/main" id="{3E151E17-299D-0A92-45C9-BED3664323CB}"/>
              </a:ext>
            </a:extLst>
          </p:cNvPr>
          <p:cNvSpPr>
            <a:spLocks noGrp="1"/>
          </p:cNvSpPr>
          <p:nvPr>
            <p:ph type="body" sz="quarter" idx="16" hasCustomPrompt="1"/>
          </p:nvPr>
        </p:nvSpPr>
        <p:spPr>
          <a:xfrm>
            <a:off x="2037906" y="411364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39284" y="411364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7840663" y="411364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Picture Placeholder" descr="This photo is a 'placeholder' only. Drag or drop your photo here, or click and tap the center to insert a photo.">
            <a:extLst>
              <a:ext uri="{FF2B5EF4-FFF2-40B4-BE49-F238E27FC236}">
                <a16:creationId xmlns:a16="http://schemas.microsoft.com/office/drawing/2014/main" id="{DC51A284-1F5A-46A4-95C5-30A56FCDD0CD}"/>
              </a:ext>
            </a:extLst>
          </p:cNvPr>
          <p:cNvSpPr>
            <a:spLocks noGrp="1" noChangeAspect="1"/>
          </p:cNvSpPr>
          <p:nvPr>
            <p:ph type="pic" sz="quarter" idx="19" hasCustomPrompt="1"/>
          </p:nvPr>
        </p:nvSpPr>
        <p:spPr bwMode="ltGray">
          <a:xfrm>
            <a:off x="5691860" y="3076511"/>
            <a:ext cx="799959" cy="799959"/>
          </a:xfrm>
          <a:prstGeom prst="ellipse">
            <a:avLst/>
          </a:prstGeom>
          <a:solidFill>
            <a:schemeClr val="bg1"/>
          </a:solidFill>
        </p:spPr>
        <p:txBody>
          <a:bodyPr lIns="0" tIns="0" rIns="0" bIns="594360" anchor="ctr" anchorCtr="0">
            <a:noAutofit/>
          </a:bodyPr>
          <a:lstStyle>
            <a:lvl1pPr marL="0" indent="0" algn="ctr">
              <a:lnSpc>
                <a:spcPct val="100000"/>
              </a:lnSpc>
              <a:buNone/>
              <a:defRPr sz="800" b="1">
                <a:solidFill>
                  <a:srgbClr val="333333"/>
                </a:solidFill>
                <a:latin typeface="+mn-lt"/>
                <a:cs typeface="Segoe UI" panose="020B0502040204020203" pitchFamily="34" charset="0"/>
              </a:defRPr>
            </a:lvl1pPr>
          </a:lstStyle>
          <a:p>
            <a:br>
              <a:rPr lang="en-US"/>
            </a:br>
            <a:br>
              <a:rPr lang="en-US"/>
            </a:br>
            <a:r>
              <a:rPr lang="en-US"/>
              <a:t>Insert icon</a:t>
            </a:r>
          </a:p>
        </p:txBody>
      </p:sp>
      <p:sp>
        <p:nvSpPr>
          <p:cNvPr id="29" name="Picture Placeholder" descr="This photo is a 'placeholder' only. Drag or drop your photo here, or click and tap the center to insert a photo.">
            <a:extLst>
              <a:ext uri="{FF2B5EF4-FFF2-40B4-BE49-F238E27FC236}">
                <a16:creationId xmlns:a16="http://schemas.microsoft.com/office/drawing/2014/main" id="{AA739A0C-36E3-AB87-8A19-5A11C7A3E05A}"/>
              </a:ext>
            </a:extLst>
          </p:cNvPr>
          <p:cNvSpPr>
            <a:spLocks noGrp="1" noChangeAspect="1"/>
          </p:cNvSpPr>
          <p:nvPr>
            <p:ph type="pic" sz="quarter" idx="20" hasCustomPrompt="1"/>
          </p:nvPr>
        </p:nvSpPr>
        <p:spPr bwMode="ltGray">
          <a:xfrm>
            <a:off x="8591319" y="3076511"/>
            <a:ext cx="799959" cy="799959"/>
          </a:xfrm>
          <a:prstGeom prst="ellipse">
            <a:avLst/>
          </a:prstGeom>
          <a:solidFill>
            <a:schemeClr val="bg1"/>
          </a:solidFill>
        </p:spPr>
        <p:txBody>
          <a:bodyPr lIns="0" tIns="0" rIns="0" bIns="594360" anchor="ctr" anchorCtr="0">
            <a:noAutofit/>
          </a:bodyPr>
          <a:lstStyle>
            <a:lvl1pPr marL="0" indent="0" algn="ctr">
              <a:lnSpc>
                <a:spcPct val="100000"/>
              </a:lnSpc>
              <a:buNone/>
              <a:defRPr sz="800" b="1">
                <a:solidFill>
                  <a:srgbClr val="333333"/>
                </a:solidFill>
                <a:latin typeface="+mn-lt"/>
                <a:cs typeface="Segoe UI" panose="020B0502040204020203" pitchFamily="34" charset="0"/>
              </a:defRPr>
            </a:lvl1pPr>
          </a:lstStyle>
          <a:p>
            <a:br>
              <a:rPr lang="en-US"/>
            </a:br>
            <a:br>
              <a:rPr lang="en-US"/>
            </a:br>
            <a:r>
              <a:rPr lang="en-US"/>
              <a:t>Insert icon</a:t>
            </a:r>
          </a:p>
        </p:txBody>
      </p:sp>
    </p:spTree>
    <p:extLst>
      <p:ext uri="{BB962C8B-B14F-4D97-AF65-F5344CB8AC3E}">
        <p14:creationId xmlns:p14="http://schemas.microsoft.com/office/powerpoint/2010/main" val="115490409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paragraph - 1">
    <p:bg>
      <p:bgPr>
        <a:solidFill>
          <a:schemeClr val="tx2"/>
        </a:solidFill>
        <a:effectLst/>
      </p:bgPr>
    </p:bg>
    <p:spTree>
      <p:nvGrpSpPr>
        <p:cNvPr id="1" name=""/>
        <p:cNvGrpSpPr/>
        <p:nvPr/>
      </p:nvGrpSpPr>
      <p:grpSpPr>
        <a:xfrm>
          <a:off x="0" y="0"/>
          <a:ext cx="0" cy="0"/>
          <a:chOff x="0" y="0"/>
          <a:chExt cx="0" cy="0"/>
        </a:xfrm>
      </p:grpSpPr>
      <p:sp>
        <p:nvSpPr>
          <p:cNvPr id="8" name="Text Placeholder 11">
            <a:extLst>
              <a:ext uri="{FF2B5EF4-FFF2-40B4-BE49-F238E27FC236}">
                <a16:creationId xmlns:a16="http://schemas.microsoft.com/office/drawing/2014/main" id="{D9703153-ED30-4A13-919C-A650208DA097}"/>
              </a:ext>
            </a:extLst>
          </p:cNvPr>
          <p:cNvSpPr>
            <a:spLocks noGrp="1"/>
          </p:cNvSpPr>
          <p:nvPr>
            <p:ph type="body" sz="quarter" idx="16" hasCustomPrompt="1"/>
          </p:nvPr>
        </p:nvSpPr>
        <p:spPr>
          <a:xfrm>
            <a:off x="570676" y="1348900"/>
            <a:ext cx="4609123"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4" name="Title 1">
            <a:extLst>
              <a:ext uri="{FF2B5EF4-FFF2-40B4-BE49-F238E27FC236}">
                <a16:creationId xmlns:a16="http://schemas.microsoft.com/office/drawing/2014/main" id="{70FEC1AA-5301-D109-7757-3C8F28BF76B0}"/>
              </a:ext>
            </a:extLst>
          </p:cNvPr>
          <p:cNvSpPr>
            <a:spLocks noGrp="1"/>
          </p:cNvSpPr>
          <p:nvPr>
            <p:ph type="title" hasCustomPrompt="1"/>
          </p:nvPr>
        </p:nvSpPr>
        <p:spPr>
          <a:xfrm>
            <a:off x="570676" y="422028"/>
            <a:ext cx="11018520" cy="615553"/>
          </a:xfrm>
        </p:spPr>
        <p:txBody>
          <a:bodyPr/>
          <a:lstStyle>
            <a:lvl1pPr>
              <a:defRPr>
                <a:solidFill>
                  <a:schemeClr val="bg1"/>
                </a:solidFill>
              </a:defRPr>
            </a:lvl1pPr>
          </a:lstStyle>
          <a:p>
            <a:r>
              <a:rPr lang="en-US"/>
              <a:t>Lorem ipsum dolor sit </a:t>
            </a:r>
            <a:r>
              <a:rPr lang="en-US" err="1"/>
              <a:t>amet</a:t>
            </a:r>
            <a:endParaRPr lang="en-US"/>
          </a:p>
        </p:txBody>
      </p:sp>
      <p:sp>
        <p:nvSpPr>
          <p:cNvPr id="3" name="Text Placeholder 3">
            <a:extLst>
              <a:ext uri="{FF2B5EF4-FFF2-40B4-BE49-F238E27FC236}">
                <a16:creationId xmlns:a16="http://schemas.microsoft.com/office/drawing/2014/main" id="{F799C7F5-7F21-7BAC-43ED-755B319581AB}"/>
              </a:ext>
            </a:extLst>
          </p:cNvPr>
          <p:cNvSpPr>
            <a:spLocks noGrp="1"/>
          </p:cNvSpPr>
          <p:nvPr>
            <p:ph type="body" sz="quarter" idx="10" hasCustomPrompt="1"/>
          </p:nvPr>
        </p:nvSpPr>
        <p:spPr>
          <a:xfrm>
            <a:off x="570676" y="1856262"/>
            <a:ext cx="4622647"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Tree>
    <p:extLst>
      <p:ext uri="{BB962C8B-B14F-4D97-AF65-F5344CB8AC3E}">
        <p14:creationId xmlns:p14="http://schemas.microsoft.com/office/powerpoint/2010/main" val="18654160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5296" y="2125629"/>
            <a:ext cx="5443720" cy="1231106"/>
          </a:xfrm>
          <a:prstGeom prst="rect">
            <a:avLst/>
          </a:prstGeom>
        </p:spPr>
        <p:txBody>
          <a:bodyPr vert="horz" wrap="square" lIns="0" tIns="0" rIns="0" bIns="0" rtlCol="0" anchor="t">
            <a:spAutoFit/>
          </a:bodyPr>
          <a:lstStyle/>
          <a:p>
            <a:r>
              <a:rPr lang="en-US"/>
              <a:t>Click to edit title style</a:t>
            </a:r>
          </a:p>
        </p:txBody>
      </p:sp>
      <p:sp>
        <p:nvSpPr>
          <p:cNvPr id="4" name="Text Placeholder 3"/>
          <p:cNvSpPr>
            <a:spLocks noGrp="1"/>
          </p:cNvSpPr>
          <p:nvPr>
            <p:ph type="body" idx="1"/>
          </p:nvPr>
        </p:nvSpPr>
        <p:spPr>
          <a:xfrm>
            <a:off x="575296" y="3597951"/>
            <a:ext cx="5443722" cy="1163395"/>
          </a:xfrm>
          <a:prstGeom prst="rect">
            <a:avLst/>
          </a:prstGeom>
        </p:spPr>
        <p:txBody>
          <a:bodyPr vert="horz" wrap="square" lIns="0" tIns="0" rIns="0" bIns="0" rtlCol="0" anchor="t">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8BFA02B7-CC81-F385-DEFB-1A22DFA03BB6}"/>
              </a:ext>
            </a:extLst>
          </p:cNvPr>
          <p:cNvPicPr>
            <a:picLocks noChangeAspect="1" noChangeArrowheads="1"/>
          </p:cNvPicPr>
          <p:nvPr userDrawn="1"/>
        </p:nvPicPr>
        <p:blipFill>
          <a:blip r:embed="rId22" cstate="email">
            <a:alphaModFix amt="39000"/>
            <a:extLst>
              <a:ext uri="{28A0092B-C50C-407E-A947-70E740481C1C}">
                <a14:useLocalDpi xmlns:a14="http://schemas.microsoft.com/office/drawing/2010/main"/>
              </a:ext>
            </a:extLst>
          </a:blip>
          <a:srcRect/>
          <a:stretch>
            <a:fillRect/>
          </a:stretch>
        </p:blipFill>
        <p:spPr bwMode="auto">
          <a:xfrm>
            <a:off x="561337" y="7043299"/>
            <a:ext cx="11069326" cy="5833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700" r:id="rId1"/>
    <p:sldLayoutId id="2147485667" r:id="rId2"/>
    <p:sldLayoutId id="2147485594" r:id="rId3"/>
    <p:sldLayoutId id="2147485708" r:id="rId4"/>
    <p:sldLayoutId id="2147485707" r:id="rId5"/>
    <p:sldLayoutId id="2147485564" r:id="rId6"/>
    <p:sldLayoutId id="2147485566" r:id="rId7"/>
    <p:sldLayoutId id="2147485567" r:id="rId8"/>
    <p:sldLayoutId id="2147485705" r:id="rId9"/>
    <p:sldLayoutId id="2147485706" r:id="rId10"/>
    <p:sldLayoutId id="2147485528" r:id="rId11"/>
    <p:sldLayoutId id="2147485534" r:id="rId12"/>
    <p:sldLayoutId id="2147485718" r:id="rId13"/>
    <p:sldLayoutId id="2147485715" r:id="rId14"/>
    <p:sldLayoutId id="2147485698" r:id="rId15"/>
    <p:sldLayoutId id="2147485640" r:id="rId16"/>
    <p:sldLayoutId id="2147485600" r:id="rId17"/>
    <p:sldLayoutId id="2147485463" r:id="rId18"/>
    <p:sldLayoutId id="2147485655" r:id="rId19"/>
    <p:sldLayoutId id="2147485719" r:id="rId20"/>
  </p:sldLayoutIdLst>
  <p:transition>
    <p:fade/>
  </p:transition>
  <p:hf sldNum="0" hdr="0" ftr="0" dt="0"/>
  <p:txStyles>
    <p:titleStyle>
      <a:lvl1pPr algn="l" defTabSz="932742" rtl="0" eaLnBrk="1" latinLnBrk="0" hangingPunct="1">
        <a:lnSpc>
          <a:spcPct val="100000"/>
        </a:lnSpc>
        <a:spcBef>
          <a:spcPct val="0"/>
        </a:spcBef>
        <a:buNone/>
        <a:defRPr lang="en-US" sz="4000" b="1" kern="1200" cap="none" spc="0" baseline="0" dirty="0" smtClean="0">
          <a:ln w="3175">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p:titleStyle>
    <p:bodyStyle>
      <a:lvl1pPr marL="0" marR="0" indent="0" algn="l" defTabSz="932742" rtl="0" eaLnBrk="1" fontAlgn="auto" latinLnBrk="0" hangingPunct="1">
        <a:lnSpc>
          <a:spcPct val="100000"/>
        </a:lnSpc>
        <a:spcBef>
          <a:spcPct val="20000"/>
        </a:spcBef>
        <a:spcAft>
          <a:spcPts val="0"/>
        </a:spcAft>
        <a:buClr>
          <a:schemeClr val="accent2"/>
        </a:buClr>
        <a:buSzPct val="90000"/>
        <a:buFontTx/>
        <a:buNone/>
        <a:tabLst/>
        <a:defRPr sz="1800" b="1"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userDrawn="1">
          <p15:clr>
            <a:srgbClr val="C35EA4"/>
          </p15:clr>
        </p15:guide>
        <p15:guide id="17" pos="7320" userDrawn="1">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userDrawn="1">
          <p15:clr>
            <a:srgbClr val="A4A3A4"/>
          </p15:clr>
        </p15:guide>
        <p15:guide id="29" orient="horz" pos="4135">
          <p15:clr>
            <a:srgbClr val="A4A3A4"/>
          </p15:clr>
        </p15:guide>
        <p15:guide id="30" pos="7488" userDrawn="1">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8.jpe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4DC0B-2A1D-D265-C645-54C020A0882B}"/>
              </a:ext>
            </a:extLst>
          </p:cNvPr>
          <p:cNvSpPr>
            <a:spLocks noGrp="1"/>
          </p:cNvSpPr>
          <p:nvPr>
            <p:ph type="title"/>
          </p:nvPr>
        </p:nvSpPr>
        <p:spPr>
          <a:xfrm>
            <a:off x="582171" y="3792313"/>
            <a:ext cx="8000838" cy="1881797"/>
          </a:xfrm>
        </p:spPr>
        <p:txBody>
          <a:bodyPr/>
          <a:lstStyle/>
          <a:p>
            <a:r>
              <a:rPr lang="en-US" sz="6000" spc="-300" dirty="0">
                <a:solidFill>
                  <a:schemeClr val="bg1"/>
                </a:solidFill>
                <a:latin typeface="Open Sans"/>
                <a:ea typeface="Open Sans"/>
                <a:cs typeface="Open Sans"/>
              </a:rPr>
              <a:t>.NET Aspire with JavaScript</a:t>
            </a:r>
            <a:endParaRPr lang="en-US" sz="6000" dirty="0">
              <a:solidFill>
                <a:schemeClr val="bg1"/>
              </a:solidFill>
            </a:endParaRPr>
          </a:p>
        </p:txBody>
      </p:sp>
      <p:sp>
        <p:nvSpPr>
          <p:cNvPr id="3" name="Text Placeholder 2">
            <a:extLst>
              <a:ext uri="{FF2B5EF4-FFF2-40B4-BE49-F238E27FC236}">
                <a16:creationId xmlns:a16="http://schemas.microsoft.com/office/drawing/2014/main" id="{AFCDD712-F159-EBF5-F6F6-1AF98407E8FD}"/>
              </a:ext>
            </a:extLst>
          </p:cNvPr>
          <p:cNvSpPr>
            <a:spLocks noGrp="1"/>
          </p:cNvSpPr>
          <p:nvPr>
            <p:ph type="body" sz="quarter" idx="10"/>
          </p:nvPr>
        </p:nvSpPr>
        <p:spPr>
          <a:xfrm>
            <a:off x="582613" y="5688057"/>
            <a:ext cx="5430837" cy="276999"/>
          </a:xfrm>
        </p:spPr>
        <p:txBody>
          <a:bodyPr/>
          <a:lstStyle/>
          <a:p>
            <a:r>
              <a:rPr lang="en-US">
                <a:solidFill>
                  <a:schemeClr val="accent2"/>
                </a:solidFill>
                <a:latin typeface="Open Sans"/>
                <a:ea typeface="Open Sans"/>
                <a:cs typeface="Open Sans"/>
              </a:rPr>
              <a:t>Chris Noring </a:t>
            </a:r>
            <a:endParaRPr lang="en-US">
              <a:solidFill>
                <a:schemeClr val="accent2"/>
              </a:solidFill>
            </a:endParaRPr>
          </a:p>
        </p:txBody>
      </p:sp>
    </p:spTree>
    <p:extLst>
      <p:ext uri="{BB962C8B-B14F-4D97-AF65-F5344CB8AC3E}">
        <p14:creationId xmlns:p14="http://schemas.microsoft.com/office/powerpoint/2010/main" val="416579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8C41F-D813-C843-7091-E0ED22FCC83D}"/>
              </a:ext>
            </a:extLst>
          </p:cNvPr>
          <p:cNvSpPr>
            <a:spLocks noGrp="1"/>
          </p:cNvSpPr>
          <p:nvPr>
            <p:ph type="title"/>
          </p:nvPr>
        </p:nvSpPr>
        <p:spPr/>
        <p:txBody>
          <a:bodyPr/>
          <a:lstStyle/>
          <a:p>
            <a:r>
              <a:rPr lang="en-US">
                <a:latin typeface="Open Sans"/>
                <a:ea typeface="Open Sans"/>
                <a:cs typeface="Open Sans"/>
              </a:rPr>
              <a:t>Orchestration</a:t>
            </a:r>
            <a:endParaRPr lang="en-US"/>
          </a:p>
        </p:txBody>
      </p:sp>
      <p:sp>
        <p:nvSpPr>
          <p:cNvPr id="5" name="Text Placeholder 4">
            <a:extLst>
              <a:ext uri="{FF2B5EF4-FFF2-40B4-BE49-F238E27FC236}">
                <a16:creationId xmlns:a16="http://schemas.microsoft.com/office/drawing/2014/main" id="{1F54629E-0DF3-6404-20F4-CAC4F267291A}"/>
              </a:ext>
            </a:extLst>
          </p:cNvPr>
          <p:cNvSpPr>
            <a:spLocks noGrp="1"/>
          </p:cNvSpPr>
          <p:nvPr>
            <p:ph type="body" sz="quarter" idx="16"/>
          </p:nvPr>
        </p:nvSpPr>
        <p:spPr/>
        <p:txBody>
          <a:bodyPr/>
          <a:lstStyle/>
          <a:p>
            <a:r>
              <a:rPr lang="en-US">
                <a:latin typeface="Open Sans"/>
                <a:ea typeface="Open Sans"/>
                <a:cs typeface="Open Sans"/>
              </a:rPr>
              <a:t>What speaks to what and how</a:t>
            </a:r>
            <a:endParaRPr lang="en-US"/>
          </a:p>
        </p:txBody>
      </p:sp>
      <p:sp>
        <p:nvSpPr>
          <p:cNvPr id="4" name="Text Placeholder 3">
            <a:extLst>
              <a:ext uri="{FF2B5EF4-FFF2-40B4-BE49-F238E27FC236}">
                <a16:creationId xmlns:a16="http://schemas.microsoft.com/office/drawing/2014/main" id="{E673B021-89D7-82E7-58A4-29FB7C918E2A}"/>
              </a:ext>
            </a:extLst>
          </p:cNvPr>
          <p:cNvSpPr>
            <a:spLocks noGrp="1"/>
          </p:cNvSpPr>
          <p:nvPr>
            <p:ph type="body" sz="quarter" idx="14"/>
          </p:nvPr>
        </p:nvSpPr>
        <p:spPr>
          <a:xfrm>
            <a:off x="570677" y="1919714"/>
            <a:ext cx="3573130" cy="2417072"/>
          </a:xfrm>
        </p:spPr>
        <p:txBody>
          <a:bodyPr/>
          <a:lstStyle/>
          <a:p>
            <a:pPr>
              <a:lnSpc>
                <a:spcPct val="90000"/>
              </a:lnSpc>
              <a:spcBef>
                <a:spcPts val="1000"/>
              </a:spcBef>
              <a:spcAft>
                <a:spcPts val="0"/>
              </a:spcAft>
              <a:buFont typeface="Arial,Sans-Serif" panose="020B0604020202020204" pitchFamily="34" charset="0"/>
            </a:pPr>
            <a:r>
              <a:rPr lang="en-US" b="1" dirty="0">
                <a:latin typeface="Segoe UI"/>
                <a:ea typeface="Open Sans"/>
                <a:cs typeface="Segoe UI"/>
              </a:rPr>
              <a:t>Focuses on enhancing the </a:t>
            </a:r>
            <a:r>
              <a:rPr lang="en-US" b="1" i="1" dirty="0">
                <a:latin typeface="Segoe UI"/>
                <a:ea typeface="Open Sans"/>
                <a:cs typeface="Segoe UI"/>
              </a:rPr>
              <a:t>local development</a:t>
            </a:r>
            <a:r>
              <a:rPr lang="en-US" b="1" dirty="0">
                <a:latin typeface="Segoe UI"/>
                <a:ea typeface="Open Sans"/>
                <a:cs typeface="Segoe UI"/>
              </a:rPr>
              <a:t> experience</a:t>
            </a:r>
            <a:r>
              <a:rPr lang="en-US" dirty="0">
                <a:latin typeface="Segoe UI"/>
                <a:ea typeface="Open Sans"/>
                <a:cs typeface="Segoe UI"/>
              </a:rPr>
              <a:t> by simplifying the management of your cloud-native app's configuration and interconnections</a:t>
            </a:r>
          </a:p>
          <a:p>
            <a:pPr>
              <a:lnSpc>
                <a:spcPct val="90000"/>
              </a:lnSpc>
              <a:spcBef>
                <a:spcPts val="1000"/>
              </a:spcBef>
              <a:spcAft>
                <a:spcPts val="0"/>
              </a:spcAft>
              <a:buFont typeface="Arial,Sans-Serif" panose="020B0604020202020204" pitchFamily="34" charset="0"/>
            </a:pPr>
            <a:r>
              <a:rPr lang="en-US" b="1" dirty="0">
                <a:latin typeface="Segoe UI"/>
                <a:ea typeface="Open Sans"/>
                <a:cs typeface="Segoe UI"/>
              </a:rPr>
              <a:t>Provides a set of abstractions</a:t>
            </a:r>
            <a:r>
              <a:rPr lang="en-US" dirty="0">
                <a:latin typeface="Segoe UI"/>
                <a:ea typeface="Open Sans"/>
                <a:cs typeface="Segoe UI"/>
              </a:rPr>
              <a:t> that streamline the setup of service discovery, environment variables, and container configurations, </a:t>
            </a:r>
            <a:r>
              <a:rPr lang="en-US" b="1" i="1" dirty="0">
                <a:latin typeface="Segoe UI"/>
                <a:ea typeface="Open Sans"/>
                <a:cs typeface="Segoe UI"/>
              </a:rPr>
              <a:t>eliminating the need to deal with low-level implementation details</a:t>
            </a:r>
          </a:p>
          <a:p>
            <a:pPr>
              <a:lnSpc>
                <a:spcPct val="90000"/>
              </a:lnSpc>
              <a:spcBef>
                <a:spcPts val="1000"/>
              </a:spcBef>
              <a:spcAft>
                <a:spcPts val="0"/>
              </a:spcAft>
              <a:buFont typeface="Arial,Sans-Serif" panose="020B0604020202020204" pitchFamily="34" charset="0"/>
            </a:pPr>
            <a:r>
              <a:rPr lang="en-US" b="1" dirty="0">
                <a:latin typeface="Segoe UI"/>
                <a:ea typeface="Open Sans"/>
                <a:cs typeface="Segoe UI"/>
              </a:rPr>
              <a:t>Ensure a consistent setup pattern</a:t>
            </a:r>
            <a:r>
              <a:rPr lang="en-US" dirty="0">
                <a:latin typeface="Segoe UI"/>
                <a:ea typeface="Open Sans"/>
                <a:cs typeface="Segoe UI"/>
              </a:rPr>
              <a:t> across apps with numerous components and services, making it easier to manage complex applications during the development phase</a:t>
            </a:r>
            <a:endParaRPr lang="en-US" dirty="0">
              <a:ea typeface="Open Sans"/>
            </a:endParaRPr>
          </a:p>
        </p:txBody>
      </p:sp>
      <p:pic>
        <p:nvPicPr>
          <p:cNvPr id="9" name="Picture 8" descr="Close-up of violinist playing in orchestra to illustrate that we orchestrate the parts in our program">
            <a:extLst>
              <a:ext uri="{FF2B5EF4-FFF2-40B4-BE49-F238E27FC236}">
                <a16:creationId xmlns:a16="http://schemas.microsoft.com/office/drawing/2014/main" id="{1E13C0B8-E601-4766-477A-F324745E9885}"/>
              </a:ext>
            </a:extLst>
          </p:cNvPr>
          <p:cNvPicPr>
            <a:picLocks noChangeAspect="1"/>
          </p:cNvPicPr>
          <p:nvPr/>
        </p:nvPicPr>
        <p:blipFill>
          <a:blip r:embed="rId3"/>
          <a:stretch>
            <a:fillRect/>
          </a:stretch>
        </p:blipFill>
        <p:spPr>
          <a:xfrm>
            <a:off x="5682074" y="1716186"/>
            <a:ext cx="5437482" cy="3641997"/>
          </a:xfrm>
          <a:prstGeom prst="rect">
            <a:avLst/>
          </a:prstGeom>
        </p:spPr>
      </p:pic>
    </p:spTree>
    <p:extLst>
      <p:ext uri="{BB962C8B-B14F-4D97-AF65-F5344CB8AC3E}">
        <p14:creationId xmlns:p14="http://schemas.microsoft.com/office/powerpoint/2010/main" val="318018415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40519-7B30-4114-75F4-08762B723942}"/>
              </a:ext>
            </a:extLst>
          </p:cNvPr>
          <p:cNvSpPr>
            <a:spLocks noGrp="1"/>
          </p:cNvSpPr>
          <p:nvPr>
            <p:ph type="title"/>
          </p:nvPr>
        </p:nvSpPr>
        <p:spPr/>
        <p:txBody>
          <a:bodyPr/>
          <a:lstStyle/>
          <a:p>
            <a:r>
              <a:rPr lang="en-US" sz="4000">
                <a:solidFill>
                  <a:schemeClr val="bg1"/>
                </a:solidFill>
              </a:rPr>
              <a:t>Orchestration cont.</a:t>
            </a:r>
            <a:endParaRPr lang="en-GB">
              <a:solidFill>
                <a:schemeClr val="bg1"/>
              </a:solidFill>
            </a:endParaRPr>
          </a:p>
        </p:txBody>
      </p:sp>
      <p:sp>
        <p:nvSpPr>
          <p:cNvPr id="3" name="Text Placeholder 2">
            <a:extLst>
              <a:ext uri="{FF2B5EF4-FFF2-40B4-BE49-F238E27FC236}">
                <a16:creationId xmlns:a16="http://schemas.microsoft.com/office/drawing/2014/main" id="{0292E8FF-7A1E-EB27-BF4F-FCF118F3D8EB}"/>
              </a:ext>
            </a:extLst>
          </p:cNvPr>
          <p:cNvSpPr>
            <a:spLocks noGrp="1"/>
          </p:cNvSpPr>
          <p:nvPr>
            <p:ph type="body" sz="quarter" idx="16"/>
          </p:nvPr>
        </p:nvSpPr>
        <p:spPr>
          <a:xfrm>
            <a:off x="570677" y="1410138"/>
            <a:ext cx="3573130" cy="553998"/>
          </a:xfrm>
        </p:spPr>
        <p:txBody>
          <a:bodyPr/>
          <a:lstStyle/>
          <a:p>
            <a:r>
              <a:rPr lang="en-GB" dirty="0">
                <a:latin typeface="Open Sans"/>
                <a:ea typeface="Open Sans"/>
                <a:cs typeface="Open Sans"/>
              </a:rPr>
              <a:t>.NET Aspire assists with the following concerns</a:t>
            </a:r>
            <a:endParaRPr lang="en-US" dirty="0"/>
          </a:p>
        </p:txBody>
      </p:sp>
      <p:sp>
        <p:nvSpPr>
          <p:cNvPr id="4" name="Text Placeholder 3">
            <a:extLst>
              <a:ext uri="{FF2B5EF4-FFF2-40B4-BE49-F238E27FC236}">
                <a16:creationId xmlns:a16="http://schemas.microsoft.com/office/drawing/2014/main" id="{1957FE20-4A4A-A682-1310-72C4C6DB76BB}"/>
              </a:ext>
            </a:extLst>
          </p:cNvPr>
          <p:cNvSpPr>
            <a:spLocks noGrp="1"/>
          </p:cNvSpPr>
          <p:nvPr>
            <p:ph type="body" sz="quarter" idx="14"/>
          </p:nvPr>
        </p:nvSpPr>
        <p:spPr>
          <a:xfrm>
            <a:off x="570677" y="1919714"/>
            <a:ext cx="3573130" cy="3225498"/>
          </a:xfrm>
        </p:spPr>
        <p:txBody>
          <a:bodyPr/>
          <a:lstStyle/>
          <a:p>
            <a:pPr marL="0" indent="0">
              <a:buNone/>
            </a:pPr>
            <a:endParaRPr lang="en-US" sz="1200">
              <a:latin typeface="Segoe UI"/>
              <a:cs typeface="Segoe UI"/>
            </a:endParaRPr>
          </a:p>
          <a:p>
            <a:r>
              <a:rPr lang="en-US" sz="1200" b="1">
                <a:latin typeface="Segoe UI"/>
                <a:ea typeface="Open Sans"/>
                <a:cs typeface="Segoe UI"/>
              </a:rPr>
              <a:t>App composition</a:t>
            </a:r>
            <a:r>
              <a:rPr lang="en-US" sz="1200">
                <a:latin typeface="Segoe UI"/>
                <a:ea typeface="Open Sans"/>
                <a:cs typeface="Segoe UI"/>
              </a:rPr>
              <a:t>: </a:t>
            </a:r>
            <a:r>
              <a:rPr lang="en-US" sz="1200" b="0">
                <a:latin typeface="Segoe UI"/>
                <a:ea typeface="Open Sans"/>
                <a:cs typeface="Segoe UI"/>
              </a:rPr>
              <a:t>Specify the .NET projects, containers, executables, and cloud resources that make up the application.</a:t>
            </a:r>
            <a:endParaRPr lang="en-US" sz="1200" b="0">
              <a:ea typeface="Open Sans"/>
            </a:endParaRPr>
          </a:p>
          <a:p>
            <a:r>
              <a:rPr lang="en-US" sz="1200" b="1">
                <a:latin typeface="Segoe UI"/>
                <a:ea typeface="Open Sans"/>
                <a:cs typeface="Segoe UI"/>
              </a:rPr>
              <a:t>Service discovery and connection string management</a:t>
            </a:r>
            <a:r>
              <a:rPr lang="en-US" sz="1200">
                <a:latin typeface="Segoe UI"/>
                <a:ea typeface="Open Sans"/>
                <a:cs typeface="Segoe UI"/>
              </a:rPr>
              <a:t>: </a:t>
            </a:r>
            <a:r>
              <a:rPr lang="en-US" sz="1200" b="0">
                <a:latin typeface="Segoe UI"/>
                <a:ea typeface="Open Sans"/>
                <a:cs typeface="Segoe UI"/>
              </a:rPr>
              <a:t>The app host manages injecting the right connection strings or network configurations and service discovery information to simplify the developer experience.</a:t>
            </a:r>
            <a:endParaRPr lang="en-US" sz="1200" b="0">
              <a:ea typeface="Open Sans"/>
            </a:endParaRPr>
          </a:p>
          <a:p>
            <a:r>
              <a:rPr lang="en-US" sz="1200" b="1">
                <a:latin typeface="Segoe UI"/>
                <a:ea typeface="Open Sans"/>
                <a:cs typeface="Segoe UI"/>
              </a:rPr>
              <a:t>Example</a:t>
            </a:r>
            <a:r>
              <a:rPr lang="en-US" sz="1200" b="0">
                <a:latin typeface="Segoe UI"/>
                <a:ea typeface="Open Sans"/>
                <a:cs typeface="Segoe UI"/>
              </a:rPr>
              <a:t>, using .NET Aspire, the following code creates a local Redis container resource and configures the appropriate connection string in the </a:t>
            </a:r>
            <a:r>
              <a:rPr lang="en-US" sz="1200" b="0">
                <a:latin typeface="Consolas"/>
                <a:ea typeface="Open Sans"/>
                <a:cs typeface="Segoe UI"/>
              </a:rPr>
              <a:t>"frontend"</a:t>
            </a:r>
            <a:r>
              <a:rPr lang="en-US" sz="1200" b="0">
                <a:latin typeface="Segoe UI"/>
                <a:ea typeface="Open Sans"/>
                <a:cs typeface="Segoe UI"/>
              </a:rPr>
              <a:t> project with only two helper method calls:</a:t>
            </a:r>
          </a:p>
          <a:p>
            <a:endParaRPr lang="en-GB"/>
          </a:p>
        </p:txBody>
      </p:sp>
      <p:pic>
        <p:nvPicPr>
          <p:cNvPr id="6" name="Picture 5" descr="shows how to create aspire app and adding cache + frontend app">
            <a:extLst>
              <a:ext uri="{FF2B5EF4-FFF2-40B4-BE49-F238E27FC236}">
                <a16:creationId xmlns:a16="http://schemas.microsoft.com/office/drawing/2014/main" id="{BB37B168-F592-74D7-CB75-9767176F145C}"/>
              </a:ext>
            </a:extLst>
          </p:cNvPr>
          <p:cNvPicPr>
            <a:picLocks noChangeAspect="1"/>
          </p:cNvPicPr>
          <p:nvPr/>
        </p:nvPicPr>
        <p:blipFill>
          <a:blip r:embed="rId2"/>
          <a:stretch>
            <a:fillRect/>
          </a:stretch>
        </p:blipFill>
        <p:spPr>
          <a:xfrm>
            <a:off x="5314115" y="2272876"/>
            <a:ext cx="6138383" cy="2455353"/>
          </a:xfrm>
          <a:prstGeom prst="rect">
            <a:avLst/>
          </a:prstGeom>
        </p:spPr>
      </p:pic>
    </p:spTree>
    <p:extLst>
      <p:ext uri="{BB962C8B-B14F-4D97-AF65-F5344CB8AC3E}">
        <p14:creationId xmlns:p14="http://schemas.microsoft.com/office/powerpoint/2010/main" val="63502939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A3ACF-986F-F6B6-1D41-6564646870D0}"/>
              </a:ext>
            </a:extLst>
          </p:cNvPr>
          <p:cNvSpPr>
            <a:spLocks noGrp="1"/>
          </p:cNvSpPr>
          <p:nvPr>
            <p:ph type="title"/>
          </p:nvPr>
        </p:nvSpPr>
        <p:spPr/>
        <p:txBody>
          <a:bodyPr/>
          <a:lstStyle/>
          <a:p>
            <a:r>
              <a:rPr lang="en-US"/>
              <a:t>Project templates and tooling</a:t>
            </a:r>
          </a:p>
        </p:txBody>
      </p:sp>
      <p:sp>
        <p:nvSpPr>
          <p:cNvPr id="3" name="Content Placeholder 2">
            <a:extLst>
              <a:ext uri="{FF2B5EF4-FFF2-40B4-BE49-F238E27FC236}">
                <a16:creationId xmlns:a16="http://schemas.microsoft.com/office/drawing/2014/main" id="{1EBC65BD-2F32-6786-A46A-4A2A072FE0EE}"/>
              </a:ext>
            </a:extLst>
          </p:cNvPr>
          <p:cNvSpPr>
            <a:spLocks noGrp="1"/>
          </p:cNvSpPr>
          <p:nvPr>
            <p:ph idx="1"/>
          </p:nvPr>
        </p:nvSpPr>
        <p:spPr>
          <a:xfrm>
            <a:off x="5300631" y="746818"/>
            <a:ext cx="6112934" cy="1590263"/>
          </a:xfrm>
        </p:spPr>
        <p:txBody>
          <a:bodyPr vert="horz" lIns="91440" tIns="45720" rIns="91440" bIns="45720" rtlCol="0" anchor="t">
            <a:normAutofit/>
          </a:bodyPr>
          <a:lstStyle/>
          <a:p>
            <a:r>
              <a:rPr lang="en-US" sz="1800">
                <a:latin typeface="Segoe UI"/>
                <a:ea typeface="Open Sans"/>
                <a:cs typeface="Segoe UI"/>
              </a:rPr>
              <a:t>Standardized.</a:t>
            </a:r>
            <a:r>
              <a:rPr lang="en-US" sz="1800" b="0">
                <a:latin typeface="Segoe UI"/>
                <a:ea typeface="Open Sans"/>
                <a:cs typeface="Segoe UI"/>
              </a:rPr>
              <a:t> .NET Aspire projects follow a standardized structure designed around the default .NET Aspire project templates. </a:t>
            </a:r>
            <a:endParaRPr lang="en-US" sz="1800" b="0">
              <a:latin typeface="Aptos" panose="020B0004020202020204"/>
              <a:ea typeface="Open Sans"/>
              <a:cs typeface="Segoe UI"/>
            </a:endParaRPr>
          </a:p>
          <a:p>
            <a:r>
              <a:rPr lang="en-US" sz="1800">
                <a:latin typeface="Segoe UI"/>
                <a:ea typeface="Open Sans"/>
                <a:cs typeface="Segoe UI"/>
              </a:rPr>
              <a:t>Three core projects.</a:t>
            </a:r>
            <a:r>
              <a:rPr lang="en-US" sz="1800" b="0">
                <a:latin typeface="Segoe UI"/>
                <a:ea typeface="Open Sans"/>
                <a:cs typeface="Segoe UI"/>
              </a:rPr>
              <a:t> Most .NET Aspire projects have at least three projects:</a:t>
            </a:r>
          </a:p>
          <a:p>
            <a:endParaRPr lang="en-US" sz="1800">
              <a:latin typeface="Segoe UI"/>
              <a:cs typeface="Segoe UI"/>
            </a:endParaRPr>
          </a:p>
        </p:txBody>
      </p:sp>
      <p:sp>
        <p:nvSpPr>
          <p:cNvPr id="4" name="Rectangle: Rounded Corners 3">
            <a:extLst>
              <a:ext uri="{FF2B5EF4-FFF2-40B4-BE49-F238E27FC236}">
                <a16:creationId xmlns:a16="http://schemas.microsoft.com/office/drawing/2014/main" id="{C437B4A3-2265-5D7C-EEC5-5B5B51CF6BC4}"/>
              </a:ext>
            </a:extLst>
          </p:cNvPr>
          <p:cNvSpPr/>
          <p:nvPr/>
        </p:nvSpPr>
        <p:spPr>
          <a:xfrm>
            <a:off x="1071824" y="3784879"/>
            <a:ext cx="2878666" cy="2177814"/>
          </a:xfrm>
          <a:prstGeom prst="round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Starter app,</a:t>
            </a:r>
          </a:p>
          <a:p>
            <a:pPr algn="ctr"/>
            <a:r>
              <a:rPr lang="en-US">
                <a:solidFill>
                  <a:schemeClr val="bg1"/>
                </a:solidFill>
              </a:rPr>
              <a:t> </a:t>
            </a:r>
            <a:r>
              <a:rPr lang="en-US" sz="1200">
                <a:solidFill>
                  <a:schemeClr val="bg1"/>
                </a:solidFill>
                <a:latin typeface="Segoe UI"/>
                <a:cs typeface="Segoe UI"/>
              </a:rPr>
              <a:t>could be any common .NET project such as a Blazor UI or Minimal API.</a:t>
            </a:r>
            <a:endParaRPr lang="en-US">
              <a:solidFill>
                <a:schemeClr val="bg1"/>
              </a:solidFill>
            </a:endParaRPr>
          </a:p>
        </p:txBody>
      </p:sp>
      <p:sp>
        <p:nvSpPr>
          <p:cNvPr id="5" name="Rectangle: Rounded Corners 4">
            <a:extLst>
              <a:ext uri="{FF2B5EF4-FFF2-40B4-BE49-F238E27FC236}">
                <a16:creationId xmlns:a16="http://schemas.microsoft.com/office/drawing/2014/main" id="{8BD13670-CB54-607B-E9F5-761873050A63}"/>
              </a:ext>
            </a:extLst>
          </p:cNvPr>
          <p:cNvSpPr/>
          <p:nvPr/>
        </p:nvSpPr>
        <p:spPr>
          <a:xfrm>
            <a:off x="4463194" y="3784879"/>
            <a:ext cx="2878666" cy="2177814"/>
          </a:xfrm>
          <a:prstGeom prst="round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solidFill>
              </a:rPr>
              <a:t>App Host, </a:t>
            </a:r>
            <a:endParaRPr lang="en-US">
              <a:solidFill>
                <a:schemeClr val="bg1"/>
              </a:solidFill>
              <a:latin typeface="Aptos"/>
              <a:cs typeface="Segoe UI"/>
            </a:endParaRPr>
          </a:p>
          <a:p>
            <a:pPr algn="ctr"/>
            <a:r>
              <a:rPr lang="en-US" sz="1200">
                <a:solidFill>
                  <a:schemeClr val="bg1"/>
                </a:solidFill>
                <a:latin typeface="Segoe UI"/>
                <a:cs typeface="Segoe UI"/>
              </a:rPr>
              <a:t>manage the high level orchestration concerns of the app</a:t>
            </a:r>
            <a:endParaRPr lang="en-US">
              <a:solidFill>
                <a:schemeClr val="bg1"/>
              </a:solidFill>
            </a:endParaRPr>
          </a:p>
        </p:txBody>
      </p:sp>
      <p:sp>
        <p:nvSpPr>
          <p:cNvPr id="6" name="Rectangle: Rounded Corners 5">
            <a:extLst>
              <a:ext uri="{FF2B5EF4-FFF2-40B4-BE49-F238E27FC236}">
                <a16:creationId xmlns:a16="http://schemas.microsoft.com/office/drawing/2014/main" id="{6B87F7AD-E06B-21E0-EBFF-671F9106FA40}"/>
              </a:ext>
            </a:extLst>
          </p:cNvPr>
          <p:cNvSpPr/>
          <p:nvPr/>
        </p:nvSpPr>
        <p:spPr>
          <a:xfrm>
            <a:off x="7821638" y="3784879"/>
            <a:ext cx="2878666" cy="2177814"/>
          </a:xfrm>
          <a:prstGeom prst="round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solidFill>
              </a:rPr>
              <a:t>Service Defaults</a:t>
            </a:r>
          </a:p>
          <a:p>
            <a:pPr algn="ctr"/>
            <a:r>
              <a:rPr lang="en-US" sz="1200">
                <a:solidFill>
                  <a:schemeClr val="bg1"/>
                </a:solidFill>
                <a:latin typeface="Segoe UI"/>
                <a:cs typeface="Segoe UI"/>
              </a:rPr>
              <a:t>contains default .NET Aspire project configurations that can be extended and customized as needed</a:t>
            </a:r>
            <a:endParaRPr lang="en-US">
              <a:solidFill>
                <a:schemeClr val="bg1"/>
              </a:solidFill>
            </a:endParaRPr>
          </a:p>
        </p:txBody>
      </p:sp>
    </p:spTree>
    <p:extLst>
      <p:ext uri="{BB962C8B-B14F-4D97-AF65-F5344CB8AC3E}">
        <p14:creationId xmlns:p14="http://schemas.microsoft.com/office/powerpoint/2010/main" val="1052497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9BE17-AFF7-58AB-FBE4-537EDDFC9F45}"/>
              </a:ext>
            </a:extLst>
          </p:cNvPr>
          <p:cNvSpPr>
            <a:spLocks noGrp="1"/>
          </p:cNvSpPr>
          <p:nvPr>
            <p:ph type="title"/>
          </p:nvPr>
        </p:nvSpPr>
        <p:spPr>
          <a:xfrm>
            <a:off x="575296" y="2125629"/>
            <a:ext cx="5443720" cy="1846659"/>
          </a:xfrm>
        </p:spPr>
        <p:txBody>
          <a:bodyPr/>
          <a:lstStyle/>
          <a:p>
            <a:r>
              <a:rPr lang="en-US" dirty="0">
                <a:latin typeface="Open Sans"/>
                <a:ea typeface="Open Sans"/>
                <a:cs typeface="Open Sans"/>
              </a:rPr>
              <a:t>Chapter 2: Getting started with .NET Aspire</a:t>
            </a:r>
            <a:endParaRPr lang="en-US" dirty="0"/>
          </a:p>
        </p:txBody>
      </p:sp>
    </p:spTree>
    <p:extLst>
      <p:ext uri="{BB962C8B-B14F-4D97-AF65-F5344CB8AC3E}">
        <p14:creationId xmlns:p14="http://schemas.microsoft.com/office/powerpoint/2010/main" val="3458683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2FBE9-FCAB-E13C-59A0-B670F493653C}"/>
              </a:ext>
            </a:extLst>
          </p:cNvPr>
          <p:cNvSpPr>
            <a:spLocks noGrp="1"/>
          </p:cNvSpPr>
          <p:nvPr>
            <p:ph type="title"/>
          </p:nvPr>
        </p:nvSpPr>
        <p:spPr/>
        <p:txBody>
          <a:bodyPr/>
          <a:lstStyle/>
          <a:p>
            <a:r>
              <a:rPr lang="en-US">
                <a:latin typeface="Open Sans"/>
                <a:ea typeface="Open Sans"/>
                <a:cs typeface="Open Sans"/>
              </a:rPr>
              <a:t>What do I need to get started?</a:t>
            </a:r>
            <a:endParaRPr lang="en-US"/>
          </a:p>
        </p:txBody>
      </p:sp>
      <p:sp>
        <p:nvSpPr>
          <p:cNvPr id="3" name="Text Placeholder 2">
            <a:extLst>
              <a:ext uri="{FF2B5EF4-FFF2-40B4-BE49-F238E27FC236}">
                <a16:creationId xmlns:a16="http://schemas.microsoft.com/office/drawing/2014/main" id="{3BDEA3AC-03EE-7997-E429-33EFDE92B435}"/>
              </a:ext>
            </a:extLst>
          </p:cNvPr>
          <p:cNvSpPr>
            <a:spLocks noGrp="1"/>
          </p:cNvSpPr>
          <p:nvPr>
            <p:ph type="body" sz="quarter" idx="16"/>
          </p:nvPr>
        </p:nvSpPr>
        <p:spPr/>
        <p:txBody>
          <a:bodyPr/>
          <a:lstStyle/>
          <a:p>
            <a:r>
              <a:rPr lang="en-US">
                <a:latin typeface="Open Sans"/>
                <a:ea typeface="Open Sans"/>
                <a:cs typeface="Open Sans"/>
              </a:rPr>
              <a:t>Install the below</a:t>
            </a:r>
            <a:endParaRPr lang="en-US"/>
          </a:p>
        </p:txBody>
      </p:sp>
      <p:sp>
        <p:nvSpPr>
          <p:cNvPr id="4" name="Text Placeholder 3">
            <a:extLst>
              <a:ext uri="{FF2B5EF4-FFF2-40B4-BE49-F238E27FC236}">
                <a16:creationId xmlns:a16="http://schemas.microsoft.com/office/drawing/2014/main" id="{7EC25221-DC49-5659-F715-BE0BFC605A38}"/>
              </a:ext>
            </a:extLst>
          </p:cNvPr>
          <p:cNvSpPr>
            <a:spLocks noGrp="1"/>
          </p:cNvSpPr>
          <p:nvPr>
            <p:ph type="body" sz="quarter" idx="14"/>
          </p:nvPr>
        </p:nvSpPr>
        <p:spPr>
          <a:xfrm>
            <a:off x="570677" y="1919714"/>
            <a:ext cx="3573130" cy="1465016"/>
          </a:xfrm>
        </p:spPr>
        <p:txBody>
          <a:bodyPr/>
          <a:lstStyle/>
          <a:p>
            <a:pPr lvl="1">
              <a:buFont typeface="Courier New,monospace" panose="020B0604020202020204" pitchFamily="34" charset="0"/>
              <a:buChar char="o"/>
            </a:pPr>
            <a:r>
              <a:rPr lang="en-US" sz="1400">
                <a:solidFill>
                  <a:schemeClr val="bg1"/>
                </a:solidFill>
                <a:latin typeface="Aptos_MSFontService"/>
                <a:ea typeface="Open Sans"/>
                <a:cs typeface="Open Sans"/>
              </a:rPr>
              <a:t>.NET 8.0</a:t>
            </a:r>
          </a:p>
          <a:p>
            <a:pPr lvl="1">
              <a:buFont typeface="Courier New,monospace" panose="020B0604020202020204" pitchFamily="34" charset="0"/>
              <a:buChar char="o"/>
            </a:pPr>
            <a:r>
              <a:rPr lang="en-US" sz="1400">
                <a:solidFill>
                  <a:schemeClr val="bg1"/>
                </a:solidFill>
                <a:latin typeface="Aptos_MSFontService"/>
                <a:ea typeface="Open Sans"/>
                <a:cs typeface="Open Sans"/>
              </a:rPr>
              <a:t>.NET Aspire workload</a:t>
            </a:r>
          </a:p>
          <a:p>
            <a:pPr lvl="1">
              <a:buFont typeface="Courier New,monospace" panose="020B0604020202020204" pitchFamily="34" charset="0"/>
              <a:buChar char="o"/>
            </a:pPr>
            <a:r>
              <a:rPr lang="en-US" sz="1400">
                <a:solidFill>
                  <a:schemeClr val="bg1"/>
                </a:solidFill>
                <a:latin typeface="Aptos_MSFontService"/>
                <a:ea typeface="Open Sans"/>
                <a:cs typeface="Open Sans"/>
              </a:rPr>
              <a:t>OCI Compliant runtime </a:t>
            </a:r>
            <a:r>
              <a:rPr lang="en-US" sz="1400" err="1">
                <a:solidFill>
                  <a:schemeClr val="bg1"/>
                </a:solidFill>
                <a:latin typeface="Aptos_MSFontService"/>
                <a:ea typeface="Open Sans"/>
                <a:cs typeface="Open Sans"/>
              </a:rPr>
              <a:t>e.g</a:t>
            </a:r>
            <a:r>
              <a:rPr lang="en-US" sz="1400">
                <a:solidFill>
                  <a:schemeClr val="bg1"/>
                </a:solidFill>
                <a:latin typeface="Aptos_MSFontService"/>
                <a:ea typeface="Open Sans"/>
                <a:cs typeface="Open Sans"/>
              </a:rPr>
              <a:t> Docker Desktop or </a:t>
            </a:r>
            <a:r>
              <a:rPr lang="en-US" sz="1400" err="1">
                <a:solidFill>
                  <a:schemeClr val="bg1"/>
                </a:solidFill>
                <a:latin typeface="Aptos_MSFontService"/>
                <a:ea typeface="Open Sans"/>
                <a:cs typeface="Open Sans"/>
              </a:rPr>
              <a:t>Podman</a:t>
            </a:r>
            <a:endParaRPr lang="en-US" sz="1400">
              <a:solidFill>
                <a:schemeClr val="bg1"/>
              </a:solidFill>
              <a:latin typeface="Aptos_MSFontService"/>
              <a:ea typeface="Open Sans"/>
              <a:cs typeface="Open Sans"/>
            </a:endParaRPr>
          </a:p>
          <a:p>
            <a:pPr lvl="1">
              <a:buFont typeface="Courier New,monospace" panose="020B0604020202020204" pitchFamily="34" charset="0"/>
              <a:buChar char="o"/>
            </a:pPr>
            <a:r>
              <a:rPr lang="en-US" sz="1400">
                <a:solidFill>
                  <a:schemeClr val="bg1"/>
                </a:solidFill>
                <a:latin typeface="Aptos_MSFontService"/>
                <a:ea typeface="Open Sans"/>
                <a:cs typeface="Open Sans"/>
              </a:rPr>
              <a:t>IDE, </a:t>
            </a:r>
            <a:r>
              <a:rPr lang="en-US" sz="1400" err="1">
                <a:solidFill>
                  <a:schemeClr val="bg1"/>
                </a:solidFill>
                <a:latin typeface="Aptos_MSFontService"/>
                <a:ea typeface="Open Sans"/>
                <a:cs typeface="Open Sans"/>
              </a:rPr>
              <a:t>e.g</a:t>
            </a:r>
            <a:r>
              <a:rPr lang="en-US" sz="1400">
                <a:solidFill>
                  <a:schemeClr val="bg1"/>
                </a:solidFill>
                <a:latin typeface="Aptos_MSFontService"/>
                <a:ea typeface="Open Sans"/>
                <a:cs typeface="Open Sans"/>
              </a:rPr>
              <a:t> VS, VS Code, </a:t>
            </a:r>
          </a:p>
          <a:p>
            <a:pPr lvl="1">
              <a:buFont typeface="Courier New,monospace" panose="020B0604020202020204" pitchFamily="34" charset="0"/>
              <a:buChar char="o"/>
            </a:pPr>
            <a:r>
              <a:rPr lang="en-US" sz="1400">
                <a:solidFill>
                  <a:schemeClr val="bg1"/>
                </a:solidFill>
                <a:latin typeface="Aptos_MSFontService"/>
                <a:ea typeface="Open Sans"/>
                <a:cs typeface="Open Sans"/>
              </a:rPr>
              <a:t>IDE extension</a:t>
            </a:r>
          </a:p>
        </p:txBody>
      </p:sp>
      <p:sp>
        <p:nvSpPr>
          <p:cNvPr id="10" name="TextBox 9">
            <a:extLst>
              <a:ext uri="{FF2B5EF4-FFF2-40B4-BE49-F238E27FC236}">
                <a16:creationId xmlns:a16="http://schemas.microsoft.com/office/drawing/2014/main" id="{4DD2AF5B-5505-5389-045C-E588EE24015E}"/>
              </a:ext>
            </a:extLst>
          </p:cNvPr>
          <p:cNvSpPr txBox="1"/>
          <p:nvPr/>
        </p:nvSpPr>
        <p:spPr>
          <a:xfrm>
            <a:off x="7759485" y="6177366"/>
            <a:ext cx="4047640" cy="27161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750">
                <a:solidFill>
                  <a:schemeClr val="bg1"/>
                </a:solidFill>
              </a:rPr>
              <a:t>https://aka.ms/aspire-get-started</a:t>
            </a:r>
            <a:endParaRPr lang="en-US" sz="1750">
              <a:solidFill>
                <a:schemeClr val="bg1"/>
              </a:solidFill>
              <a:cs typeface="Segoe Sans Text"/>
            </a:endParaRPr>
          </a:p>
        </p:txBody>
      </p:sp>
      <p:pic>
        <p:nvPicPr>
          <p:cNvPr id="5" name="Picture 4" descr="list of requirements to install to run Aspire">
            <a:extLst>
              <a:ext uri="{FF2B5EF4-FFF2-40B4-BE49-F238E27FC236}">
                <a16:creationId xmlns:a16="http://schemas.microsoft.com/office/drawing/2014/main" id="{4B04099F-1491-B8AF-8AA3-CEA4687A9EB8}"/>
              </a:ext>
            </a:extLst>
          </p:cNvPr>
          <p:cNvPicPr>
            <a:picLocks noChangeAspect="1"/>
          </p:cNvPicPr>
          <p:nvPr/>
        </p:nvPicPr>
        <p:blipFill>
          <a:blip r:embed="rId3"/>
          <a:stretch>
            <a:fillRect/>
          </a:stretch>
        </p:blipFill>
        <p:spPr>
          <a:xfrm>
            <a:off x="5252832" y="1770287"/>
            <a:ext cx="6258319" cy="3542251"/>
          </a:xfrm>
          <a:prstGeom prst="rect">
            <a:avLst/>
          </a:prstGeom>
        </p:spPr>
      </p:pic>
    </p:spTree>
    <p:extLst>
      <p:ext uri="{BB962C8B-B14F-4D97-AF65-F5344CB8AC3E}">
        <p14:creationId xmlns:p14="http://schemas.microsoft.com/office/powerpoint/2010/main" val="177528830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72A85-E5C5-EFB5-5037-A5476476B138}"/>
              </a:ext>
            </a:extLst>
          </p:cNvPr>
          <p:cNvSpPr>
            <a:spLocks noGrp="1"/>
          </p:cNvSpPr>
          <p:nvPr>
            <p:ph type="title"/>
          </p:nvPr>
        </p:nvSpPr>
        <p:spPr/>
        <p:txBody>
          <a:bodyPr/>
          <a:lstStyle/>
          <a:p>
            <a:r>
              <a:rPr lang="en-US">
                <a:latin typeface="Open Sans"/>
                <a:ea typeface="Open Sans"/>
                <a:cs typeface="Open Sans"/>
              </a:rPr>
              <a:t>Scaffold your project</a:t>
            </a:r>
            <a:endParaRPr lang="en-US"/>
          </a:p>
        </p:txBody>
      </p:sp>
      <p:sp>
        <p:nvSpPr>
          <p:cNvPr id="3" name="Text Placeholder 2">
            <a:extLst>
              <a:ext uri="{FF2B5EF4-FFF2-40B4-BE49-F238E27FC236}">
                <a16:creationId xmlns:a16="http://schemas.microsoft.com/office/drawing/2014/main" id="{6B71E41C-948F-F72C-6ADE-9E8CD465B06D}"/>
              </a:ext>
            </a:extLst>
          </p:cNvPr>
          <p:cNvSpPr>
            <a:spLocks noGrp="1"/>
          </p:cNvSpPr>
          <p:nvPr>
            <p:ph type="body" sz="quarter" idx="16"/>
          </p:nvPr>
        </p:nvSpPr>
        <p:spPr/>
        <p:txBody>
          <a:bodyPr/>
          <a:lstStyle/>
          <a:p>
            <a:r>
              <a:rPr lang="en-US"/>
              <a:t>Use command palette</a:t>
            </a:r>
          </a:p>
        </p:txBody>
      </p:sp>
      <p:sp>
        <p:nvSpPr>
          <p:cNvPr id="4" name="Text Placeholder 3">
            <a:extLst>
              <a:ext uri="{FF2B5EF4-FFF2-40B4-BE49-F238E27FC236}">
                <a16:creationId xmlns:a16="http://schemas.microsoft.com/office/drawing/2014/main" id="{796B16EC-2F57-CA58-B00E-785FA394DB07}"/>
              </a:ext>
            </a:extLst>
          </p:cNvPr>
          <p:cNvSpPr>
            <a:spLocks noGrp="1"/>
          </p:cNvSpPr>
          <p:nvPr>
            <p:ph type="body" sz="quarter" idx="14"/>
          </p:nvPr>
        </p:nvSpPr>
        <p:spPr>
          <a:xfrm>
            <a:off x="570677" y="1919714"/>
            <a:ext cx="3573130" cy="483209"/>
          </a:xfrm>
        </p:spPr>
        <p:txBody>
          <a:bodyPr/>
          <a:lstStyle/>
          <a:p>
            <a:r>
              <a:rPr lang="en-US">
                <a:latin typeface="Open Sans"/>
                <a:ea typeface="Open Sans"/>
                <a:cs typeface="Open Sans"/>
              </a:rPr>
              <a:t>Many different choices, including “starter”</a:t>
            </a:r>
          </a:p>
          <a:p>
            <a:r>
              <a:rPr lang="en-US">
                <a:latin typeface="Open Sans"/>
                <a:ea typeface="Open Sans"/>
                <a:cs typeface="Open Sans"/>
              </a:rPr>
              <a:t>Also via terminal</a:t>
            </a:r>
            <a:endParaRPr lang="en-US"/>
          </a:p>
        </p:txBody>
      </p:sp>
      <p:pic>
        <p:nvPicPr>
          <p:cNvPr id="8" name="Picture 7" descr="A screenshot of the .NET Aspire Starter Application template.">
            <a:extLst>
              <a:ext uri="{FF2B5EF4-FFF2-40B4-BE49-F238E27FC236}">
                <a16:creationId xmlns:a16="http://schemas.microsoft.com/office/drawing/2014/main" id="{1D787462-0B7B-ED8B-EC1E-979D14BB8BD0}"/>
              </a:ext>
            </a:extLst>
          </p:cNvPr>
          <p:cNvPicPr>
            <a:picLocks noChangeAspect="1"/>
          </p:cNvPicPr>
          <p:nvPr/>
        </p:nvPicPr>
        <p:blipFill>
          <a:blip r:embed="rId2"/>
          <a:stretch>
            <a:fillRect/>
          </a:stretch>
        </p:blipFill>
        <p:spPr>
          <a:xfrm>
            <a:off x="5235580" y="1806143"/>
            <a:ext cx="6290441" cy="3245713"/>
          </a:xfrm>
          <a:prstGeom prst="rect">
            <a:avLst/>
          </a:prstGeom>
        </p:spPr>
      </p:pic>
    </p:spTree>
    <p:extLst>
      <p:ext uri="{BB962C8B-B14F-4D97-AF65-F5344CB8AC3E}">
        <p14:creationId xmlns:p14="http://schemas.microsoft.com/office/powerpoint/2010/main" val="222681653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2F9AC-F959-6B6F-3439-338FF165532B}"/>
              </a:ext>
            </a:extLst>
          </p:cNvPr>
          <p:cNvSpPr>
            <a:spLocks noGrp="1"/>
          </p:cNvSpPr>
          <p:nvPr>
            <p:ph type="title"/>
          </p:nvPr>
        </p:nvSpPr>
        <p:spPr/>
        <p:txBody>
          <a:bodyPr/>
          <a:lstStyle/>
          <a:p>
            <a:r>
              <a:rPr lang="en-US">
                <a:latin typeface="Open Sans"/>
                <a:ea typeface="Open Sans"/>
                <a:cs typeface="Open Sans"/>
              </a:rPr>
              <a:t>What you get in a starter template</a:t>
            </a:r>
          </a:p>
        </p:txBody>
      </p:sp>
      <p:sp>
        <p:nvSpPr>
          <p:cNvPr id="6" name="Text Placeholder 5">
            <a:extLst>
              <a:ext uri="{FF2B5EF4-FFF2-40B4-BE49-F238E27FC236}">
                <a16:creationId xmlns:a16="http://schemas.microsoft.com/office/drawing/2014/main" id="{09939503-0789-2C95-8ADB-9E00AD5B8DEA}"/>
              </a:ext>
            </a:extLst>
          </p:cNvPr>
          <p:cNvSpPr>
            <a:spLocks noGrp="1"/>
          </p:cNvSpPr>
          <p:nvPr>
            <p:ph type="body" sz="quarter" idx="16"/>
          </p:nvPr>
        </p:nvSpPr>
        <p:spPr/>
        <p:txBody>
          <a:bodyPr/>
          <a:lstStyle/>
          <a:p>
            <a:r>
              <a:rPr lang="en-US">
                <a:latin typeface="Open Sans"/>
                <a:ea typeface="Open Sans"/>
                <a:cs typeface="Open Sans"/>
              </a:rPr>
              <a:t>What's in them</a:t>
            </a:r>
            <a:endParaRPr lang="en-US"/>
          </a:p>
        </p:txBody>
      </p:sp>
      <p:sp>
        <p:nvSpPr>
          <p:cNvPr id="3" name="Content Placeholder 2">
            <a:extLst>
              <a:ext uri="{FF2B5EF4-FFF2-40B4-BE49-F238E27FC236}">
                <a16:creationId xmlns:a16="http://schemas.microsoft.com/office/drawing/2014/main" id="{FE5C71EF-25D9-6929-B979-7946BCA6B86E}"/>
              </a:ext>
            </a:extLst>
          </p:cNvPr>
          <p:cNvSpPr>
            <a:spLocks noGrp="1"/>
          </p:cNvSpPr>
          <p:nvPr>
            <p:ph type="body" sz="quarter" idx="14"/>
          </p:nvPr>
        </p:nvSpPr>
        <p:spPr>
          <a:xfrm>
            <a:off x="570677" y="1919714"/>
            <a:ext cx="4464832" cy="4389091"/>
          </a:xfrm>
        </p:spPr>
        <p:txBody>
          <a:bodyPr vert="horz" lIns="91440" tIns="45720" rIns="91440" bIns="45720" rtlCol="0" anchor="t">
            <a:normAutofit lnSpcReduction="10000"/>
          </a:bodyPr>
          <a:lstStyle/>
          <a:p>
            <a:pPr>
              <a:spcBef>
                <a:spcPts val="0"/>
              </a:spcBef>
              <a:buFont typeface="Arial,Sans-Serif" panose="020B0604020202020204" pitchFamily="34" charset="0"/>
            </a:pPr>
            <a:r>
              <a:rPr lang="en-US" sz="1800" dirty="0">
                <a:latin typeface="Calibri"/>
                <a:ea typeface="Open Sans"/>
                <a:cs typeface="Calibri"/>
              </a:rPr>
              <a:t>Install extension for Visual Studio or Visual Studio Code depending on your choice of IDE</a:t>
            </a:r>
          </a:p>
          <a:p>
            <a:pPr marL="285750" indent="-285750">
              <a:lnSpc>
                <a:spcPct val="100000"/>
              </a:lnSpc>
              <a:spcBef>
                <a:spcPts val="0"/>
              </a:spcBef>
              <a:buFont typeface="Arial,Sans-Serif" panose="020B0604020202020204" pitchFamily="34" charset="0"/>
            </a:pPr>
            <a:r>
              <a:rPr lang="en-US" sz="1800" dirty="0">
                <a:latin typeface="Calibri"/>
                <a:ea typeface="Open Sans"/>
                <a:cs typeface="Calibri"/>
              </a:rPr>
              <a:t>NET Aspire Application: </a:t>
            </a:r>
            <a:endParaRPr lang="en-US" sz="1800" dirty="0">
              <a:solidFill>
                <a:srgbClr val="FFFFFF"/>
              </a:solidFill>
              <a:latin typeface="Calibri"/>
              <a:ea typeface="Open Sans"/>
              <a:cs typeface="Calibri"/>
            </a:endParaRPr>
          </a:p>
          <a:p>
            <a:pPr>
              <a:spcBef>
                <a:spcPts val="0"/>
              </a:spcBef>
              <a:buFont typeface="Arial,Sans-Serif" panose="020B0604020202020204" pitchFamily="34" charset="0"/>
            </a:pPr>
            <a:r>
              <a:rPr lang="en-US" sz="1800" dirty="0">
                <a:latin typeface="Calibri"/>
                <a:ea typeface="Open Sans"/>
                <a:cs typeface="Calibri"/>
              </a:rPr>
              <a:t>Includes projects</a:t>
            </a:r>
            <a:endParaRPr lang="en-US" sz="1800" dirty="0">
              <a:solidFill>
                <a:srgbClr val="FFFFFF"/>
              </a:solidFill>
              <a:latin typeface="Aptos" panose="020B0004020202020204"/>
              <a:ea typeface="Open Sans"/>
              <a:cs typeface="Calibri"/>
            </a:endParaRPr>
          </a:p>
          <a:p>
            <a:pPr lvl="1">
              <a:spcBef>
                <a:spcPts val="0"/>
              </a:spcBef>
              <a:buFont typeface="Courier New" panose="020B0604020202020204" pitchFamily="34" charset="0"/>
              <a:buChar char="o"/>
            </a:pPr>
            <a:r>
              <a:rPr lang="en-US" sz="2200" dirty="0">
                <a:solidFill>
                  <a:srgbClr val="FF0000"/>
                </a:solidFill>
                <a:latin typeface="Calibri"/>
                <a:ea typeface="Open Sans"/>
                <a:cs typeface="Calibri"/>
              </a:rPr>
              <a:t> </a:t>
            </a:r>
            <a:r>
              <a:rPr lang="en-US" sz="2200" dirty="0" err="1">
                <a:solidFill>
                  <a:srgbClr val="FF0000"/>
                </a:solidFill>
                <a:latin typeface="Calibri"/>
                <a:ea typeface="Open Sans"/>
                <a:cs typeface="Calibri"/>
              </a:rPr>
              <a:t>AspireSample.AppHost</a:t>
            </a:r>
            <a:r>
              <a:rPr lang="en-US" sz="2200" dirty="0">
                <a:solidFill>
                  <a:srgbClr val="FFFFFF"/>
                </a:solidFill>
                <a:latin typeface="Calibri"/>
                <a:ea typeface="Open Sans"/>
                <a:cs typeface="Calibri"/>
              </a:rPr>
              <a:t> </a:t>
            </a:r>
            <a:endParaRPr lang="en-US" sz="2200" dirty="0">
              <a:solidFill>
                <a:srgbClr val="FFFFFF"/>
              </a:solidFill>
              <a:latin typeface="Aptos" panose="020B0004020202020204"/>
              <a:ea typeface="Open Sans"/>
              <a:cs typeface="Calibri"/>
            </a:endParaRPr>
          </a:p>
          <a:p>
            <a:pPr lvl="2" indent="-228600">
              <a:spcBef>
                <a:spcPts val="0"/>
              </a:spcBef>
              <a:buFont typeface="Wingdings" panose="020B0604020202020204" pitchFamily="34" charset="0"/>
              <a:buChar char="§"/>
            </a:pPr>
            <a:r>
              <a:rPr lang="en-US" sz="2200" dirty="0">
                <a:solidFill>
                  <a:srgbClr val="FFFFFF"/>
                </a:solidFill>
                <a:latin typeface="Calibri"/>
                <a:ea typeface="Open Sans"/>
                <a:cs typeface="Calibri"/>
              </a:rPr>
              <a:t>orchestrator</a:t>
            </a:r>
          </a:p>
          <a:p>
            <a:pPr lvl="1">
              <a:spcBef>
                <a:spcPts val="0"/>
              </a:spcBef>
              <a:buFont typeface="Courier New" panose="020B0604020202020204" pitchFamily="34" charset="0"/>
              <a:buChar char="o"/>
            </a:pPr>
            <a:r>
              <a:rPr lang="en-US" sz="2200" dirty="0" err="1">
                <a:solidFill>
                  <a:srgbClr val="FF0000"/>
                </a:solidFill>
                <a:latin typeface="Calibri"/>
                <a:ea typeface="Open Sans"/>
                <a:cs typeface="Calibri"/>
              </a:rPr>
              <a:t>AspireSample.ServiceDefaults</a:t>
            </a:r>
            <a:r>
              <a:rPr lang="en-US" sz="2200" dirty="0">
                <a:solidFill>
                  <a:srgbClr val="FF0000"/>
                </a:solidFill>
                <a:latin typeface="Calibri"/>
                <a:ea typeface="Open Sans"/>
                <a:cs typeface="Calibri"/>
              </a:rPr>
              <a:t> </a:t>
            </a:r>
            <a:endParaRPr lang="en-US" sz="1400" dirty="0">
              <a:solidFill>
                <a:srgbClr val="333333"/>
              </a:solidFill>
            </a:endParaRPr>
          </a:p>
          <a:p>
            <a:pPr lvl="2" indent="-228600">
              <a:spcBef>
                <a:spcPts val="0"/>
              </a:spcBef>
              <a:buFont typeface="Wingdings" panose="020B0604020202020204" pitchFamily="34" charset="0"/>
              <a:buChar char="§"/>
            </a:pPr>
            <a:r>
              <a:rPr lang="en-US" sz="2200" dirty="0">
                <a:solidFill>
                  <a:schemeClr val="bg1"/>
                </a:solidFill>
                <a:latin typeface="Calibri"/>
                <a:ea typeface="Open Sans"/>
                <a:cs typeface="Calibri"/>
              </a:rPr>
              <a:t>Capabilities e.g. telemetry, health checks etc.</a:t>
            </a:r>
          </a:p>
          <a:p>
            <a:pPr lvl="1">
              <a:spcBef>
                <a:spcPts val="0"/>
              </a:spcBef>
              <a:buFont typeface="Courier New" panose="020B0604020202020204" pitchFamily="34" charset="0"/>
              <a:buChar char="o"/>
            </a:pPr>
            <a:r>
              <a:rPr lang="en-US" sz="2200" dirty="0">
                <a:solidFill>
                  <a:srgbClr val="FF0000"/>
                </a:solidFill>
                <a:latin typeface="Calibri"/>
                <a:ea typeface="Open Sans"/>
                <a:cs typeface="Calibri"/>
              </a:rPr>
              <a:t>API (.NET)</a:t>
            </a:r>
          </a:p>
          <a:p>
            <a:pPr lvl="1">
              <a:spcBef>
                <a:spcPts val="0"/>
              </a:spcBef>
              <a:buFont typeface="Courier New" panose="020B0604020202020204" pitchFamily="34" charset="0"/>
              <a:buChar char="o"/>
            </a:pPr>
            <a:r>
              <a:rPr lang="en-US" sz="2200" dirty="0">
                <a:solidFill>
                  <a:srgbClr val="FF0000"/>
                </a:solidFill>
                <a:latin typeface="Calibri"/>
                <a:ea typeface="Open Sans"/>
                <a:cs typeface="Calibri"/>
              </a:rPr>
              <a:t>Frontend (ASP .NET)</a:t>
            </a:r>
          </a:p>
          <a:p>
            <a:pPr indent="-228600">
              <a:spcBef>
                <a:spcPts val="0"/>
              </a:spcBef>
              <a:buFont typeface="Arial,Sans-Serif" panose="020B0604020202020204" pitchFamily="34" charset="0"/>
              <a:buChar char="•"/>
            </a:pPr>
            <a:endParaRPr lang="en-US" sz="1800" dirty="0">
              <a:solidFill>
                <a:srgbClr val="FFFFFF"/>
              </a:solidFill>
              <a:latin typeface="Calibri"/>
              <a:ea typeface="Open Sans"/>
              <a:cs typeface="Calibri"/>
            </a:endParaRPr>
          </a:p>
          <a:p>
            <a:pPr marL="228600" lvl="1" indent="0">
              <a:lnSpc>
                <a:spcPct val="100000"/>
              </a:lnSpc>
              <a:spcBef>
                <a:spcPts val="0"/>
              </a:spcBef>
              <a:buNone/>
            </a:pPr>
            <a:r>
              <a:rPr lang="en-US" sz="2200" dirty="0">
                <a:solidFill>
                  <a:srgbClr val="FFFFFF"/>
                </a:solidFill>
                <a:latin typeface="Calibri"/>
                <a:ea typeface="Open Sans"/>
                <a:cs typeface="Calibri"/>
              </a:rPr>
              <a:t> </a:t>
            </a:r>
            <a:endParaRPr lang="en-US" sz="1400" dirty="0"/>
          </a:p>
        </p:txBody>
      </p:sp>
      <p:sp>
        <p:nvSpPr>
          <p:cNvPr id="4" name="TextBox 3">
            <a:extLst>
              <a:ext uri="{FF2B5EF4-FFF2-40B4-BE49-F238E27FC236}">
                <a16:creationId xmlns:a16="http://schemas.microsoft.com/office/drawing/2014/main" id="{CDB8BD6F-E855-9EC2-0774-30878A8E4FB1}"/>
              </a:ext>
            </a:extLst>
          </p:cNvPr>
          <p:cNvSpPr txBox="1"/>
          <p:nvPr/>
        </p:nvSpPr>
        <p:spPr>
          <a:xfrm>
            <a:off x="7759485" y="6177366"/>
            <a:ext cx="4047640" cy="27161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750">
                <a:solidFill>
                  <a:schemeClr val="bg1"/>
                </a:solidFill>
              </a:rPr>
              <a:t>https://aka.ms/aspire-get-started</a:t>
            </a:r>
            <a:endParaRPr lang="en-US" sz="1750">
              <a:solidFill>
                <a:schemeClr val="bg1"/>
              </a:solidFill>
              <a:cs typeface="Segoe Sans Text"/>
            </a:endParaRPr>
          </a:p>
        </p:txBody>
      </p:sp>
      <p:pic>
        <p:nvPicPr>
          <p:cNvPr id="1026" name="Picture 2" descr="The Weather page of the webfrontend app showing the weather data retrieved from the API.">
            <a:extLst>
              <a:ext uri="{FF2B5EF4-FFF2-40B4-BE49-F238E27FC236}">
                <a16:creationId xmlns:a16="http://schemas.microsoft.com/office/drawing/2014/main" id="{0DCE2CBE-BD25-0966-7898-4C3190715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5261" y="1765115"/>
            <a:ext cx="6301325" cy="2903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79240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99B40-EE73-F23F-E471-E7E69496D2F1}"/>
              </a:ext>
            </a:extLst>
          </p:cNvPr>
          <p:cNvSpPr>
            <a:spLocks noGrp="1"/>
          </p:cNvSpPr>
          <p:nvPr>
            <p:ph type="title"/>
          </p:nvPr>
        </p:nvSpPr>
        <p:spPr>
          <a:xfrm>
            <a:off x="836679" y="723898"/>
            <a:ext cx="6002110" cy="1495425"/>
          </a:xfrm>
        </p:spPr>
        <p:txBody>
          <a:bodyPr>
            <a:normAutofit/>
          </a:bodyPr>
          <a:lstStyle/>
          <a:p>
            <a:r>
              <a:rPr lang="en-US" sz="4000" b="1">
                <a:latin typeface="Aptos Display"/>
                <a:ea typeface="Open Sans"/>
                <a:cs typeface="Segoe UI"/>
              </a:rPr>
              <a:t>.NET Aspire solution structure</a:t>
            </a:r>
            <a:endParaRPr lang="en-US" sz="4000">
              <a:latin typeface="Aptos Display"/>
              <a:ea typeface="Open Sans"/>
            </a:endParaRPr>
          </a:p>
        </p:txBody>
      </p:sp>
      <p:sp>
        <p:nvSpPr>
          <p:cNvPr id="3" name="Content Placeholder 2">
            <a:extLst>
              <a:ext uri="{FF2B5EF4-FFF2-40B4-BE49-F238E27FC236}">
                <a16:creationId xmlns:a16="http://schemas.microsoft.com/office/drawing/2014/main" id="{95692532-E471-9971-C6D6-CE39E382DEFA}"/>
              </a:ext>
            </a:extLst>
          </p:cNvPr>
          <p:cNvSpPr>
            <a:spLocks noGrp="1"/>
          </p:cNvSpPr>
          <p:nvPr>
            <p:ph idx="1"/>
          </p:nvPr>
        </p:nvSpPr>
        <p:spPr>
          <a:xfrm>
            <a:off x="836680" y="2405067"/>
            <a:ext cx="6002110" cy="3729034"/>
          </a:xfrm>
        </p:spPr>
        <p:txBody>
          <a:bodyPr vert="horz" lIns="91440" tIns="45720" rIns="91440" bIns="45720" rtlCol="0">
            <a:normAutofit/>
          </a:bodyPr>
          <a:lstStyle/>
          <a:p>
            <a:pPr marL="0" indent="0">
              <a:buNone/>
            </a:pPr>
            <a:r>
              <a:rPr lang="en-US" sz="1400" b="0">
                <a:latin typeface="Segoe UI"/>
                <a:ea typeface="Open Sans"/>
                <a:cs typeface="Segoe UI"/>
              </a:rPr>
              <a:t>The solution consists of the following projects:</a:t>
            </a:r>
          </a:p>
          <a:p>
            <a:pPr marL="0" indent="0">
              <a:buNone/>
            </a:pPr>
            <a:endParaRPr lang="en-US" sz="1400" b="0">
              <a:ea typeface="Open Sans"/>
            </a:endParaRPr>
          </a:p>
          <a:p>
            <a:r>
              <a:rPr lang="en-US" sz="1400" err="1">
                <a:latin typeface="Segoe UI"/>
                <a:ea typeface="Open Sans"/>
                <a:cs typeface="Segoe UI"/>
              </a:rPr>
              <a:t>AspireSample.ApiService</a:t>
            </a:r>
            <a:r>
              <a:rPr lang="en-US" sz="1400">
                <a:latin typeface="Segoe UI"/>
                <a:ea typeface="Open Sans"/>
                <a:cs typeface="Segoe UI"/>
              </a:rPr>
              <a:t>: </a:t>
            </a:r>
            <a:r>
              <a:rPr lang="en-US" sz="1400" b="0">
                <a:latin typeface="Segoe UI"/>
                <a:ea typeface="Open Sans"/>
                <a:cs typeface="Segoe UI"/>
              </a:rPr>
              <a:t>An ASP.NET Core Minimal API</a:t>
            </a:r>
            <a:endParaRPr lang="en-US" sz="1400" b="0">
              <a:ea typeface="Open Sans"/>
            </a:endParaRPr>
          </a:p>
          <a:p>
            <a:r>
              <a:rPr lang="en-US" sz="1400" err="1">
                <a:latin typeface="Segoe UI"/>
                <a:ea typeface="Open Sans"/>
                <a:cs typeface="Segoe UI"/>
              </a:rPr>
              <a:t>AspireSample.AppHost</a:t>
            </a:r>
            <a:r>
              <a:rPr lang="en-US" sz="1400">
                <a:latin typeface="Segoe UI"/>
                <a:ea typeface="Open Sans"/>
                <a:cs typeface="Segoe UI"/>
              </a:rPr>
              <a:t>: </a:t>
            </a:r>
            <a:r>
              <a:rPr lang="en-US" sz="1400" b="0">
                <a:latin typeface="Segoe UI"/>
                <a:ea typeface="Open Sans"/>
                <a:cs typeface="Segoe UI"/>
              </a:rPr>
              <a:t>An orchestrator project </a:t>
            </a:r>
            <a:r>
              <a:rPr lang="en-US" sz="1400" err="1">
                <a:latin typeface="Segoe UI"/>
                <a:ea typeface="Open Sans"/>
                <a:cs typeface="Segoe UI"/>
              </a:rPr>
              <a:t>AspireSample.ServiceDefaults</a:t>
            </a:r>
            <a:r>
              <a:rPr lang="en-US" sz="1400" b="0">
                <a:latin typeface="Segoe UI"/>
                <a:ea typeface="Open Sans"/>
                <a:cs typeface="Segoe UI"/>
              </a:rPr>
              <a:t>: A .NET Aspire shared</a:t>
            </a:r>
            <a:endParaRPr lang="en-US" sz="1400"/>
          </a:p>
        </p:txBody>
      </p:sp>
      <p:pic>
        <p:nvPicPr>
          <p:cNvPr id="4" name="Picture 3" descr="screenshot of of all the projects in an Aspire solution">
            <a:extLst>
              <a:ext uri="{FF2B5EF4-FFF2-40B4-BE49-F238E27FC236}">
                <a16:creationId xmlns:a16="http://schemas.microsoft.com/office/drawing/2014/main" id="{AE1EE906-EC7D-B93B-23F6-137F3F313F25}"/>
              </a:ext>
            </a:extLst>
          </p:cNvPr>
          <p:cNvPicPr>
            <a:picLocks noChangeAspect="1"/>
          </p:cNvPicPr>
          <p:nvPr/>
        </p:nvPicPr>
        <p:blipFill rotWithShape="1">
          <a:blip r:embed="rId3"/>
          <a:srcRect t="5727" r="-1" b="17348"/>
          <a:stretch/>
        </p:blipFill>
        <p:spPr>
          <a:xfrm>
            <a:off x="7199440" y="10"/>
            <a:ext cx="4992560" cy="6857990"/>
          </a:xfrm>
          <a:prstGeom prst="rect">
            <a:avLst/>
          </a:prstGeom>
          <a:effectLst/>
        </p:spPr>
      </p:pic>
    </p:spTree>
    <p:extLst>
      <p:ext uri="{BB962C8B-B14F-4D97-AF65-F5344CB8AC3E}">
        <p14:creationId xmlns:p14="http://schemas.microsoft.com/office/powerpoint/2010/main" val="14961571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9A3E7-DB0E-BA4E-E873-083E90216057}"/>
              </a:ext>
            </a:extLst>
          </p:cNvPr>
          <p:cNvSpPr>
            <a:spLocks noGrp="1"/>
          </p:cNvSpPr>
          <p:nvPr>
            <p:ph type="title"/>
          </p:nvPr>
        </p:nvSpPr>
        <p:spPr>
          <a:xfrm>
            <a:off x="411480" y="987552"/>
            <a:ext cx="4485861" cy="1088136"/>
          </a:xfrm>
        </p:spPr>
        <p:txBody>
          <a:bodyPr anchor="b">
            <a:normAutofit/>
          </a:bodyPr>
          <a:lstStyle/>
          <a:p>
            <a:r>
              <a:rPr lang="en-US" sz="3400">
                <a:latin typeface="Open Sans"/>
                <a:ea typeface="Open Sans"/>
                <a:cs typeface="Open Sans"/>
              </a:rPr>
              <a:t>Service default project</a:t>
            </a:r>
          </a:p>
        </p:txBody>
      </p:sp>
      <p:sp>
        <p:nvSpPr>
          <p:cNvPr id="3" name="Content Placeholder 2">
            <a:extLst>
              <a:ext uri="{FF2B5EF4-FFF2-40B4-BE49-F238E27FC236}">
                <a16:creationId xmlns:a16="http://schemas.microsoft.com/office/drawing/2014/main" id="{92878F3C-4FD4-AA0F-3E0F-842F9A563D6C}"/>
              </a:ext>
            </a:extLst>
          </p:cNvPr>
          <p:cNvSpPr>
            <a:spLocks noGrp="1"/>
          </p:cNvSpPr>
          <p:nvPr>
            <p:ph idx="1"/>
          </p:nvPr>
        </p:nvSpPr>
        <p:spPr>
          <a:xfrm>
            <a:off x="411479" y="2688336"/>
            <a:ext cx="4498848" cy="3584448"/>
          </a:xfrm>
        </p:spPr>
        <p:txBody>
          <a:bodyPr vert="horz" lIns="91440" tIns="45720" rIns="91440" bIns="45720" rtlCol="0" anchor="t">
            <a:normAutofit/>
          </a:bodyPr>
          <a:lstStyle/>
          <a:p>
            <a:pPr marL="285750" indent="-285750">
              <a:buFont typeface="Arial"/>
              <a:buChar char="•"/>
            </a:pPr>
            <a:r>
              <a:rPr lang="en-US" sz="1800">
                <a:latin typeface="Segoe UI"/>
                <a:ea typeface="Open Sans"/>
                <a:cs typeface="Segoe UI"/>
              </a:rPr>
              <a:t>Is a shared project</a:t>
            </a:r>
            <a:r>
              <a:rPr lang="en-US" sz="1800" b="0">
                <a:latin typeface="Segoe UI"/>
                <a:ea typeface="Open Sans"/>
                <a:cs typeface="Segoe UI"/>
              </a:rPr>
              <a:t> that's used to manage configurations that are reused across the projects in your solution. </a:t>
            </a:r>
            <a:endParaRPr lang="en-US" sz="1800" b="0">
              <a:latin typeface="Aptos" panose="020B0004020202020204"/>
              <a:ea typeface="Open Sans"/>
              <a:cs typeface="Segoe UI"/>
            </a:endParaRPr>
          </a:p>
          <a:p>
            <a:pPr marL="285750" indent="-285750">
              <a:buFont typeface="Arial"/>
              <a:buChar char="•"/>
            </a:pPr>
            <a:r>
              <a:rPr lang="en-US">
                <a:latin typeface="Segoe UI"/>
                <a:ea typeface="Open Sans"/>
                <a:cs typeface="Segoe UI"/>
              </a:rPr>
              <a:t>Share capabilities.</a:t>
            </a:r>
            <a:r>
              <a:rPr lang="en-US" b="0">
                <a:latin typeface="Segoe UI"/>
                <a:ea typeface="Open Sans"/>
                <a:cs typeface="Segoe UI"/>
              </a:rPr>
              <a:t> This</a:t>
            </a:r>
            <a:r>
              <a:rPr lang="en-US" sz="1800" b="0">
                <a:latin typeface="Segoe UI"/>
                <a:ea typeface="Open Sans"/>
                <a:cs typeface="Segoe UI"/>
              </a:rPr>
              <a:t> project ensures that all dependent services share the same </a:t>
            </a:r>
            <a:r>
              <a:rPr lang="en-US" sz="1800" i="1">
                <a:latin typeface="Segoe UI"/>
                <a:ea typeface="Open Sans"/>
                <a:cs typeface="Segoe UI"/>
              </a:rPr>
              <a:t>resilience</a:t>
            </a:r>
            <a:r>
              <a:rPr lang="en-US" sz="1800" b="0">
                <a:latin typeface="Segoe UI"/>
                <a:ea typeface="Open Sans"/>
                <a:cs typeface="Segoe UI"/>
              </a:rPr>
              <a:t>, </a:t>
            </a:r>
            <a:r>
              <a:rPr lang="en-US" sz="1800" i="1">
                <a:latin typeface="Segoe UI"/>
                <a:ea typeface="Open Sans"/>
                <a:cs typeface="Segoe UI"/>
              </a:rPr>
              <a:t>service discovery</a:t>
            </a:r>
            <a:r>
              <a:rPr lang="en-US" sz="1800" b="0">
                <a:latin typeface="Segoe UI"/>
                <a:ea typeface="Open Sans"/>
                <a:cs typeface="Segoe UI"/>
              </a:rPr>
              <a:t>, and </a:t>
            </a:r>
            <a:r>
              <a:rPr lang="en-US" sz="1800" i="1" err="1">
                <a:latin typeface="Segoe UI"/>
                <a:ea typeface="Open Sans"/>
                <a:cs typeface="Segoe UI"/>
              </a:rPr>
              <a:t>OpenTelemetry</a:t>
            </a:r>
            <a:r>
              <a:rPr lang="en-US" sz="1800" i="1">
                <a:latin typeface="Segoe UI"/>
                <a:ea typeface="Open Sans"/>
                <a:cs typeface="Segoe UI"/>
              </a:rPr>
              <a:t> </a:t>
            </a:r>
            <a:r>
              <a:rPr lang="en-US" sz="1800" b="0">
                <a:latin typeface="Segoe UI"/>
                <a:ea typeface="Open Sans"/>
                <a:cs typeface="Segoe UI"/>
              </a:rPr>
              <a:t>configuration. </a:t>
            </a:r>
            <a:endParaRPr lang="en-US" sz="1800" b="0">
              <a:latin typeface="Aptos" panose="020B0004020202020204"/>
              <a:ea typeface="Open Sans"/>
              <a:cs typeface="Segoe UI"/>
            </a:endParaRPr>
          </a:p>
          <a:p>
            <a:endParaRPr lang="en-US" sz="1800" b="0">
              <a:latin typeface="Segoe UI"/>
              <a:ea typeface="Open Sans"/>
              <a:cs typeface="Segoe UI"/>
            </a:endParaRPr>
          </a:p>
        </p:txBody>
      </p:sp>
      <p:pic>
        <p:nvPicPr>
          <p:cNvPr id="4" name="Picture 3" descr="Screenshot of project file of a Service Default project">
            <a:extLst>
              <a:ext uri="{FF2B5EF4-FFF2-40B4-BE49-F238E27FC236}">
                <a16:creationId xmlns:a16="http://schemas.microsoft.com/office/drawing/2014/main" id="{8D9043E9-C400-B330-656E-502D06D46BEA}"/>
              </a:ext>
            </a:extLst>
          </p:cNvPr>
          <p:cNvPicPr>
            <a:picLocks noChangeAspect="1"/>
          </p:cNvPicPr>
          <p:nvPr/>
        </p:nvPicPr>
        <p:blipFill rotWithShape="1">
          <a:blip r:embed="rId3"/>
          <a:srcRect r="35006" b="1"/>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3567366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3BE4-F41F-ED9A-6481-1ECA7896A483}"/>
              </a:ext>
            </a:extLst>
          </p:cNvPr>
          <p:cNvSpPr>
            <a:spLocks noGrp="1"/>
          </p:cNvSpPr>
          <p:nvPr>
            <p:ph type="title"/>
          </p:nvPr>
        </p:nvSpPr>
        <p:spPr/>
        <p:txBody>
          <a:bodyPr/>
          <a:lstStyle/>
          <a:p>
            <a:r>
              <a:rPr lang="en-US">
                <a:latin typeface="Open Sans"/>
                <a:ea typeface="Open Sans"/>
                <a:cs typeface="Open Sans"/>
              </a:rPr>
              <a:t>Run my project</a:t>
            </a:r>
            <a:endParaRPr lang="en-US"/>
          </a:p>
        </p:txBody>
      </p:sp>
      <p:sp>
        <p:nvSpPr>
          <p:cNvPr id="3" name="Text Placeholder 2">
            <a:extLst>
              <a:ext uri="{FF2B5EF4-FFF2-40B4-BE49-F238E27FC236}">
                <a16:creationId xmlns:a16="http://schemas.microsoft.com/office/drawing/2014/main" id="{5816D5F4-0883-A6BA-1AD9-8BCDA495E405}"/>
              </a:ext>
            </a:extLst>
          </p:cNvPr>
          <p:cNvSpPr>
            <a:spLocks noGrp="1"/>
          </p:cNvSpPr>
          <p:nvPr>
            <p:ph type="body" sz="quarter" idx="16"/>
          </p:nvPr>
        </p:nvSpPr>
        <p:spPr/>
        <p:txBody>
          <a:bodyPr/>
          <a:lstStyle/>
          <a:p>
            <a:r>
              <a:rPr lang="en-US">
                <a:latin typeface="Open Sans"/>
                <a:ea typeface="Open Sans"/>
                <a:cs typeface="Open Sans"/>
              </a:rPr>
              <a:t>Start your project</a:t>
            </a:r>
            <a:endParaRPr lang="en-US"/>
          </a:p>
        </p:txBody>
      </p:sp>
      <p:sp>
        <p:nvSpPr>
          <p:cNvPr id="4" name="Text Placeholder 3">
            <a:extLst>
              <a:ext uri="{FF2B5EF4-FFF2-40B4-BE49-F238E27FC236}">
                <a16:creationId xmlns:a16="http://schemas.microsoft.com/office/drawing/2014/main" id="{EFFD6BE8-3BBD-BA82-4F23-7D8C860FD8F9}"/>
              </a:ext>
            </a:extLst>
          </p:cNvPr>
          <p:cNvSpPr>
            <a:spLocks noGrp="1"/>
          </p:cNvSpPr>
          <p:nvPr>
            <p:ph type="body" sz="quarter" idx="14"/>
          </p:nvPr>
        </p:nvSpPr>
        <p:spPr>
          <a:xfrm>
            <a:off x="570677" y="1919714"/>
            <a:ext cx="3573130" cy="4628960"/>
          </a:xfrm>
        </p:spPr>
        <p:txBody>
          <a:bodyPr/>
          <a:lstStyle/>
          <a:p>
            <a:pPr>
              <a:spcAft>
                <a:spcPts val="0"/>
              </a:spcAft>
            </a:pPr>
            <a:r>
              <a:rPr lang="en-US" sz="2000" b="1" dirty="0">
                <a:latin typeface="Segoe UI"/>
                <a:ea typeface="Open Sans"/>
                <a:cs typeface="Segoe UI"/>
              </a:rPr>
              <a:t>Trust ASP.NET Core localhost certificate </a:t>
            </a:r>
            <a:r>
              <a:rPr lang="en-US" sz="2000" dirty="0">
                <a:latin typeface="Segoe UI"/>
                <a:ea typeface="Open Sans"/>
                <a:cs typeface="Segoe UI"/>
              </a:rPr>
              <a:t>with command, </a:t>
            </a:r>
            <a:endParaRPr lang="en-US" sz="2000" dirty="0">
              <a:latin typeface="Consolas"/>
              <a:ea typeface="Open Sans"/>
              <a:cs typeface="Open Sans"/>
            </a:endParaRPr>
          </a:p>
          <a:p>
            <a:pPr lvl="1" indent="-285750">
              <a:spcAft>
                <a:spcPts val="0"/>
              </a:spcAft>
              <a:buFont typeface="Courier New" panose="020B0604020202020204" pitchFamily="34" charset="0"/>
              <a:buChar char="o"/>
            </a:pPr>
            <a:r>
              <a:rPr lang="en-US" sz="2400" dirty="0">
                <a:solidFill>
                  <a:srgbClr val="FFFFFF"/>
                </a:solidFill>
                <a:latin typeface="Consolas"/>
                <a:ea typeface="Open Sans"/>
                <a:cs typeface="Open Sans"/>
              </a:rPr>
              <a:t>dotnet dev-certs https –trust</a:t>
            </a:r>
          </a:p>
          <a:p>
            <a:pPr>
              <a:spcAft>
                <a:spcPts val="0"/>
              </a:spcAft>
            </a:pPr>
            <a:r>
              <a:rPr lang="en-US" sz="2000" b="1" dirty="0">
                <a:latin typeface="Segoe UI"/>
                <a:ea typeface="Open Sans"/>
                <a:cs typeface="Segoe UI"/>
              </a:rPr>
              <a:t>Run project </a:t>
            </a:r>
            <a:r>
              <a:rPr lang="en-US" sz="2000" dirty="0">
                <a:latin typeface="Segoe UI"/>
                <a:ea typeface="Open Sans"/>
                <a:cs typeface="Segoe UI"/>
              </a:rPr>
              <a:t>and select the</a:t>
            </a:r>
            <a:r>
              <a:rPr lang="en-US" sz="2000" b="1" dirty="0">
                <a:latin typeface="Segoe UI"/>
                <a:ea typeface="Open Sans"/>
                <a:cs typeface="Segoe UI"/>
              </a:rPr>
              <a:t> </a:t>
            </a:r>
            <a:r>
              <a:rPr lang="en-US" sz="2000" b="1" dirty="0" err="1">
                <a:latin typeface="Segoe UI"/>
                <a:ea typeface="Open Sans"/>
                <a:cs typeface="Segoe UI"/>
              </a:rPr>
              <a:t>AspireSample.AppHost</a:t>
            </a:r>
            <a:r>
              <a:rPr lang="en-US" sz="2000" dirty="0">
                <a:latin typeface="Segoe UI"/>
                <a:ea typeface="Open Sans"/>
                <a:cs typeface="Segoe UI"/>
              </a:rPr>
              <a:t> project with the Default Configuration, </a:t>
            </a:r>
            <a:r>
              <a:rPr lang="en-US" sz="2000" b="1" dirty="0">
                <a:latin typeface="Consolas"/>
                <a:ea typeface="Open Sans"/>
                <a:cs typeface="Segoe UI"/>
              </a:rPr>
              <a:t>dotnet run</a:t>
            </a:r>
          </a:p>
          <a:p>
            <a:pPr>
              <a:spcAft>
                <a:spcPts val="0"/>
              </a:spcAft>
            </a:pPr>
            <a:r>
              <a:rPr lang="en-US" sz="2000" b="1" dirty="0">
                <a:latin typeface="Segoe UI"/>
                <a:ea typeface="Open Sans"/>
                <a:cs typeface="Segoe UI"/>
              </a:rPr>
              <a:t>Outcome:</a:t>
            </a:r>
            <a:r>
              <a:rPr lang="en-US" sz="2000" dirty="0">
                <a:latin typeface="Segoe UI"/>
                <a:ea typeface="Open Sans"/>
                <a:cs typeface="Segoe UI"/>
              </a:rPr>
              <a:t> App displays the .NET Aspire dashboard from where you can reach frontend and API AND telemetry etc..</a:t>
            </a:r>
            <a:endParaRPr lang="en-US" dirty="0">
              <a:ea typeface="Open Sans"/>
            </a:endParaRPr>
          </a:p>
        </p:txBody>
      </p:sp>
      <p:pic>
        <p:nvPicPr>
          <p:cNvPr id="6" name="Picture 5" descr="A screenshot of the .NET Aspire Dashboard, depicting the Projects tab.">
            <a:extLst>
              <a:ext uri="{FF2B5EF4-FFF2-40B4-BE49-F238E27FC236}">
                <a16:creationId xmlns:a16="http://schemas.microsoft.com/office/drawing/2014/main" id="{B43AE480-C12F-F4BD-5E96-5226FB2447BF}"/>
              </a:ext>
            </a:extLst>
          </p:cNvPr>
          <p:cNvPicPr>
            <a:picLocks noChangeAspect="1"/>
          </p:cNvPicPr>
          <p:nvPr/>
        </p:nvPicPr>
        <p:blipFill>
          <a:blip r:embed="rId2"/>
          <a:stretch>
            <a:fillRect/>
          </a:stretch>
        </p:blipFill>
        <p:spPr>
          <a:xfrm>
            <a:off x="5321770" y="2713151"/>
            <a:ext cx="6134569" cy="1436400"/>
          </a:xfrm>
          <a:prstGeom prst="rect">
            <a:avLst/>
          </a:prstGeom>
        </p:spPr>
      </p:pic>
    </p:spTree>
    <p:extLst>
      <p:ext uri="{BB962C8B-B14F-4D97-AF65-F5344CB8AC3E}">
        <p14:creationId xmlns:p14="http://schemas.microsoft.com/office/powerpoint/2010/main" val="297870197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4DC0B-2A1D-D265-C645-54C020A0882B}"/>
              </a:ext>
            </a:extLst>
          </p:cNvPr>
          <p:cNvSpPr>
            <a:spLocks noGrp="1"/>
          </p:cNvSpPr>
          <p:nvPr>
            <p:ph type="title"/>
          </p:nvPr>
        </p:nvSpPr>
        <p:spPr>
          <a:xfrm>
            <a:off x="307205" y="3679638"/>
            <a:ext cx="6331946" cy="1802288"/>
          </a:xfrm>
        </p:spPr>
        <p:txBody>
          <a:bodyPr/>
          <a:lstStyle/>
          <a:p>
            <a:pPr defTabSz="914367"/>
            <a:r>
              <a:rPr lang="en-US" sz="3600">
                <a:solidFill>
                  <a:schemeClr val="bg1"/>
                </a:solidFill>
              </a:rPr>
              <a:t>.NET Aspire Developers Day</a:t>
            </a:r>
          </a:p>
        </p:txBody>
      </p:sp>
      <p:sp>
        <p:nvSpPr>
          <p:cNvPr id="7" name="TextBox 6">
            <a:extLst>
              <a:ext uri="{FF2B5EF4-FFF2-40B4-BE49-F238E27FC236}">
                <a16:creationId xmlns:a16="http://schemas.microsoft.com/office/drawing/2014/main" id="{E9AF28E5-3737-739F-AEC0-8A1AFAEA3E4F}"/>
              </a:ext>
            </a:extLst>
          </p:cNvPr>
          <p:cNvSpPr txBox="1"/>
          <p:nvPr/>
        </p:nvSpPr>
        <p:spPr>
          <a:xfrm>
            <a:off x="307205" y="5585236"/>
            <a:ext cx="6888406" cy="523220"/>
          </a:xfrm>
          <a:prstGeom prst="rect">
            <a:avLst/>
          </a:prstGeom>
          <a:noFill/>
        </p:spPr>
        <p:txBody>
          <a:bodyPr wrap="square">
            <a:spAutoFit/>
          </a:bodyPr>
          <a:lstStyle/>
          <a:p>
            <a:pPr defTabSz="914367"/>
            <a:r>
              <a:rPr lang="en-US" sz="2800" b="0">
                <a:solidFill>
                  <a:schemeClr val="bg1"/>
                </a:solidFill>
                <a:latin typeface="Open Sans" panose="020B0606030504020204" pitchFamily="34" charset="0"/>
                <a:ea typeface="Open Sans" panose="020B0606030504020204" pitchFamily="34" charset="0"/>
                <a:cs typeface="Open Sans" panose="020B0606030504020204" pitchFamily="34" charset="0"/>
              </a:rPr>
              <a:t>aka.ms/</a:t>
            </a:r>
            <a:r>
              <a:rPr lang="en-US" sz="2800" b="0" err="1">
                <a:solidFill>
                  <a:schemeClr val="bg1"/>
                </a:solidFill>
                <a:latin typeface="Open Sans" panose="020B0606030504020204" pitchFamily="34" charset="0"/>
                <a:ea typeface="Open Sans" panose="020B0606030504020204" pitchFamily="34" charset="0"/>
                <a:cs typeface="Open Sans" panose="020B0606030504020204" pitchFamily="34" charset="0"/>
              </a:rPr>
              <a:t>dotnetAspireDevDay</a:t>
            </a:r>
            <a:r>
              <a:rPr lang="en-US" sz="2800" b="0">
                <a:solidFill>
                  <a:schemeClr val="bg1"/>
                </a:solidFill>
                <a:latin typeface="Open Sans" panose="020B0606030504020204" pitchFamily="34" charset="0"/>
                <a:ea typeface="Open Sans" panose="020B0606030504020204" pitchFamily="34" charset="0"/>
                <a:cs typeface="Open Sans" panose="020B0606030504020204" pitchFamily="34" charset="0"/>
              </a:rPr>
              <a:t>/Collection</a:t>
            </a:r>
          </a:p>
        </p:txBody>
      </p:sp>
      <p:sp>
        <p:nvSpPr>
          <p:cNvPr id="8" name="TextBox 7">
            <a:extLst>
              <a:ext uri="{FF2B5EF4-FFF2-40B4-BE49-F238E27FC236}">
                <a16:creationId xmlns:a16="http://schemas.microsoft.com/office/drawing/2014/main" id="{4AAB0F73-776E-B3E0-993A-620A1802811F}"/>
              </a:ext>
            </a:extLst>
          </p:cNvPr>
          <p:cNvSpPr txBox="1"/>
          <p:nvPr/>
        </p:nvSpPr>
        <p:spPr>
          <a:xfrm>
            <a:off x="307205" y="4961458"/>
            <a:ext cx="5868245" cy="584775"/>
          </a:xfrm>
          <a:prstGeom prst="rect">
            <a:avLst/>
          </a:prstGeom>
          <a:noFill/>
        </p:spPr>
        <p:txBody>
          <a:bodyPr wrap="square">
            <a:spAutoFit/>
          </a:bodyPr>
          <a:lstStyle/>
          <a:p>
            <a:pPr defTabSz="914367"/>
            <a:r>
              <a:rPr lang="en-US" sz="3200" b="1">
                <a:solidFill>
                  <a:schemeClr val="accent2"/>
                </a:solidFill>
                <a:latin typeface="Open Sans" panose="020B0606030504020204" pitchFamily="34" charset="0"/>
                <a:ea typeface="Open Sans" panose="020B0606030504020204" pitchFamily="34" charset="0"/>
                <a:cs typeface="Open Sans" panose="020B0606030504020204" pitchFamily="34" charset="0"/>
              </a:rPr>
              <a:t>Start your learning journey:</a:t>
            </a:r>
          </a:p>
        </p:txBody>
      </p:sp>
    </p:spTree>
    <p:extLst>
      <p:ext uri="{BB962C8B-B14F-4D97-AF65-F5344CB8AC3E}">
        <p14:creationId xmlns:p14="http://schemas.microsoft.com/office/powerpoint/2010/main" val="4171682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DE063-D3DE-0C44-B075-B93FC181E959}"/>
              </a:ext>
            </a:extLst>
          </p:cNvPr>
          <p:cNvSpPr>
            <a:spLocks noGrp="1"/>
          </p:cNvSpPr>
          <p:nvPr>
            <p:ph type="title"/>
          </p:nvPr>
        </p:nvSpPr>
        <p:spPr>
          <a:xfrm>
            <a:off x="570677" y="422028"/>
            <a:ext cx="11018520" cy="615553"/>
          </a:xfrm>
        </p:spPr>
        <p:txBody>
          <a:bodyPr wrap="square" anchor="t">
            <a:normAutofit/>
          </a:bodyPr>
          <a:lstStyle/>
          <a:p>
            <a:r>
              <a:rPr lang="en-US"/>
              <a:t>Dashboard in detail</a:t>
            </a:r>
          </a:p>
        </p:txBody>
      </p:sp>
      <p:sp>
        <p:nvSpPr>
          <p:cNvPr id="11" name="Text Placeholder 2">
            <a:extLst>
              <a:ext uri="{FF2B5EF4-FFF2-40B4-BE49-F238E27FC236}">
                <a16:creationId xmlns:a16="http://schemas.microsoft.com/office/drawing/2014/main" id="{32C80AB3-DA9F-1571-5EAC-55615096D40F}"/>
              </a:ext>
            </a:extLst>
          </p:cNvPr>
          <p:cNvSpPr>
            <a:spLocks noGrp="1"/>
          </p:cNvSpPr>
          <p:nvPr>
            <p:ph type="body" sz="quarter" idx="16"/>
          </p:nvPr>
        </p:nvSpPr>
        <p:spPr>
          <a:xfrm>
            <a:off x="570677" y="1410138"/>
            <a:ext cx="3573130" cy="276999"/>
          </a:xfrm>
        </p:spPr>
        <p:txBody>
          <a:bodyPr/>
          <a:lstStyle/>
          <a:p>
            <a:r>
              <a:rPr lang="en-US"/>
              <a:t>Your best friend</a:t>
            </a:r>
          </a:p>
        </p:txBody>
      </p:sp>
      <p:sp>
        <p:nvSpPr>
          <p:cNvPr id="13" name="Text Placeholder 3">
            <a:extLst>
              <a:ext uri="{FF2B5EF4-FFF2-40B4-BE49-F238E27FC236}">
                <a16:creationId xmlns:a16="http://schemas.microsoft.com/office/drawing/2014/main" id="{26C37FE4-4E92-995A-C996-6AC82280FCDA}"/>
              </a:ext>
            </a:extLst>
          </p:cNvPr>
          <p:cNvSpPr>
            <a:spLocks noGrp="1"/>
          </p:cNvSpPr>
          <p:nvPr>
            <p:ph type="body" sz="quarter" idx="14"/>
          </p:nvPr>
        </p:nvSpPr>
        <p:spPr>
          <a:xfrm>
            <a:off x="570677" y="1919714"/>
            <a:ext cx="3573130" cy="2302169"/>
          </a:xfrm>
        </p:spPr>
        <p:txBody>
          <a:bodyPr/>
          <a:lstStyle/>
          <a:p>
            <a:r>
              <a:rPr lang="en-US" sz="1200" b="1">
                <a:latin typeface="Segoe UI"/>
                <a:ea typeface="Open Sans"/>
                <a:cs typeface="Segoe UI"/>
              </a:rPr>
              <a:t>Resources</a:t>
            </a:r>
            <a:r>
              <a:rPr lang="en-US" sz="1200">
                <a:latin typeface="Segoe UI"/>
                <a:ea typeface="Open Sans"/>
                <a:cs typeface="Segoe UI"/>
              </a:rPr>
              <a:t>: Lists basic information for all of the individual .NET projects in your .NET Aspire project, </a:t>
            </a:r>
          </a:p>
          <a:p>
            <a:r>
              <a:rPr lang="en-US" sz="1200" b="1">
                <a:latin typeface="Segoe UI"/>
                <a:ea typeface="Open Sans"/>
                <a:cs typeface="Segoe UI"/>
              </a:rPr>
              <a:t>Console</a:t>
            </a:r>
            <a:r>
              <a:rPr lang="en-US" sz="1200">
                <a:latin typeface="Segoe UI"/>
                <a:ea typeface="Open Sans"/>
                <a:cs typeface="Segoe UI"/>
              </a:rPr>
              <a:t>: Displays the console output from each of the projects in your app.</a:t>
            </a:r>
            <a:endParaRPr lang="en-US" sz="1200">
              <a:ea typeface="Open Sans"/>
            </a:endParaRPr>
          </a:p>
          <a:p>
            <a:r>
              <a:rPr lang="en-US" sz="1200" b="1">
                <a:latin typeface="Segoe UI"/>
                <a:ea typeface="Open Sans"/>
                <a:cs typeface="Segoe UI"/>
              </a:rPr>
              <a:t>Structured</a:t>
            </a:r>
            <a:r>
              <a:rPr lang="en-US" sz="1200">
                <a:latin typeface="Segoe UI"/>
                <a:ea typeface="Open Sans"/>
                <a:cs typeface="Segoe UI"/>
              </a:rPr>
              <a:t>: Displays structured logs in table format</a:t>
            </a:r>
          </a:p>
          <a:p>
            <a:r>
              <a:rPr lang="en-US" sz="1200" b="1">
                <a:latin typeface="Segoe UI"/>
                <a:ea typeface="Open Sans"/>
                <a:cs typeface="Segoe UI"/>
              </a:rPr>
              <a:t>Traces</a:t>
            </a:r>
            <a:r>
              <a:rPr lang="en-US" sz="1200">
                <a:latin typeface="Segoe UI"/>
                <a:ea typeface="Open Sans"/>
                <a:cs typeface="Segoe UI"/>
              </a:rPr>
              <a:t>: Displays the traces for your application, which can track request paths through your apps</a:t>
            </a:r>
            <a:endParaRPr lang="en-US" sz="1200"/>
          </a:p>
          <a:p>
            <a:endParaRPr lang="en-US"/>
          </a:p>
        </p:txBody>
      </p:sp>
      <p:pic>
        <p:nvPicPr>
          <p:cNvPr id="6" name="Picture 5" descr="A screenshot showing an .NET Aspire dashboard trace for the webfrontend /weather route.">
            <a:extLst>
              <a:ext uri="{FF2B5EF4-FFF2-40B4-BE49-F238E27FC236}">
                <a16:creationId xmlns:a16="http://schemas.microsoft.com/office/drawing/2014/main" id="{598F9290-EFAD-5D6F-84FF-E1FF4D6EA426}"/>
              </a:ext>
            </a:extLst>
          </p:cNvPr>
          <p:cNvPicPr>
            <a:picLocks noChangeAspect="1"/>
          </p:cNvPicPr>
          <p:nvPr/>
        </p:nvPicPr>
        <p:blipFill rotWithShape="1">
          <a:blip r:embed="rId3"/>
          <a:srcRect t="5315" b="2294"/>
          <a:stretch/>
        </p:blipFill>
        <p:spPr>
          <a:xfrm>
            <a:off x="5322676" y="2767464"/>
            <a:ext cx="6140768" cy="1588584"/>
          </a:xfrm>
          <a:prstGeom prst="rect">
            <a:avLst/>
          </a:prstGeom>
          <a:noFill/>
          <a:effectLst>
            <a:outerShdw blurRad="241300" dist="304800" dir="2700000" sx="101000" sy="101000" algn="ctr" rotWithShape="0">
              <a:srgbClr val="000000">
                <a:alpha val="17000"/>
              </a:srgbClr>
            </a:outerShdw>
          </a:effectLst>
        </p:spPr>
      </p:pic>
    </p:spTree>
    <p:extLst>
      <p:ext uri="{BB962C8B-B14F-4D97-AF65-F5344CB8AC3E}">
        <p14:creationId xmlns:p14="http://schemas.microsoft.com/office/powerpoint/2010/main" val="139835593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BB98D-0026-B0DF-1B58-C63A9C3BDEA2}"/>
              </a:ext>
            </a:extLst>
          </p:cNvPr>
          <p:cNvSpPr>
            <a:spLocks noGrp="1"/>
          </p:cNvSpPr>
          <p:nvPr>
            <p:ph type="title"/>
          </p:nvPr>
        </p:nvSpPr>
        <p:spPr>
          <a:xfrm>
            <a:off x="570677" y="422028"/>
            <a:ext cx="11018520" cy="615553"/>
          </a:xfrm>
        </p:spPr>
        <p:txBody>
          <a:bodyPr wrap="square" anchor="t">
            <a:normAutofit/>
          </a:bodyPr>
          <a:lstStyle/>
          <a:p>
            <a:r>
              <a:rPr lang="en-GB"/>
              <a:t>Dashboard in more detail</a:t>
            </a:r>
          </a:p>
        </p:txBody>
      </p:sp>
      <p:sp>
        <p:nvSpPr>
          <p:cNvPr id="3" name="Text Placeholder 2">
            <a:extLst>
              <a:ext uri="{FF2B5EF4-FFF2-40B4-BE49-F238E27FC236}">
                <a16:creationId xmlns:a16="http://schemas.microsoft.com/office/drawing/2014/main" id="{0AC568B1-50B4-384B-E2FF-2D60E8665E66}"/>
              </a:ext>
            </a:extLst>
          </p:cNvPr>
          <p:cNvSpPr>
            <a:spLocks noGrp="1"/>
          </p:cNvSpPr>
          <p:nvPr>
            <p:ph type="body" sz="quarter" idx="16"/>
          </p:nvPr>
        </p:nvSpPr>
        <p:spPr>
          <a:xfrm>
            <a:off x="570677" y="1410138"/>
            <a:ext cx="3573130" cy="276999"/>
          </a:xfrm>
        </p:spPr>
        <p:txBody>
          <a:bodyPr wrap="square" anchor="t">
            <a:normAutofit/>
          </a:bodyPr>
          <a:lstStyle/>
          <a:p>
            <a:pPr>
              <a:spcAft>
                <a:spcPts val="600"/>
              </a:spcAft>
            </a:pPr>
            <a:r>
              <a:rPr lang="en-GB"/>
              <a:t>Looking at metrics</a:t>
            </a:r>
          </a:p>
        </p:txBody>
      </p:sp>
      <p:sp>
        <p:nvSpPr>
          <p:cNvPr id="11" name="Text Placeholder 3">
            <a:extLst>
              <a:ext uri="{FF2B5EF4-FFF2-40B4-BE49-F238E27FC236}">
                <a16:creationId xmlns:a16="http://schemas.microsoft.com/office/drawing/2014/main" id="{70627CCB-5C8E-3A29-0E55-F97FF10B840D}"/>
              </a:ext>
            </a:extLst>
          </p:cNvPr>
          <p:cNvSpPr>
            <a:spLocks noGrp="1"/>
          </p:cNvSpPr>
          <p:nvPr>
            <p:ph type="body" sz="quarter" idx="14"/>
          </p:nvPr>
        </p:nvSpPr>
        <p:spPr>
          <a:xfrm>
            <a:off x="570677" y="1919714"/>
            <a:ext cx="3573130" cy="1335750"/>
          </a:xfrm>
        </p:spPr>
        <p:txBody>
          <a:bodyPr/>
          <a:lstStyle/>
          <a:p>
            <a:r>
              <a:rPr lang="en-US" sz="1200" b="1">
                <a:latin typeface="Segoe UI"/>
                <a:ea typeface="Open Sans"/>
                <a:cs typeface="Segoe UI"/>
              </a:rPr>
              <a:t>Metrics</a:t>
            </a:r>
            <a:r>
              <a:rPr lang="en-US" sz="1200">
                <a:latin typeface="Segoe UI"/>
                <a:ea typeface="Open Sans"/>
                <a:cs typeface="Segoe UI"/>
              </a:rPr>
              <a:t>: Displays various instruments and meters that are exposed and their corresponding dimensions for your app. </a:t>
            </a:r>
          </a:p>
          <a:p>
            <a:r>
              <a:rPr lang="en-US" sz="1200" b="1">
                <a:latin typeface="Segoe UI"/>
                <a:ea typeface="Open Sans"/>
                <a:cs typeface="Segoe UI"/>
              </a:rPr>
              <a:t>Conditionally expose filters</a:t>
            </a:r>
            <a:r>
              <a:rPr lang="en-US" sz="1200">
                <a:latin typeface="Segoe UI"/>
                <a:ea typeface="Open Sans"/>
                <a:cs typeface="Segoe UI"/>
              </a:rPr>
              <a:t> based on their available dimensions.</a:t>
            </a:r>
            <a:endParaRPr lang="en-US" sz="1200">
              <a:ea typeface="Open Sans"/>
            </a:endParaRPr>
          </a:p>
          <a:p>
            <a:endParaRPr lang="en-US"/>
          </a:p>
        </p:txBody>
      </p:sp>
      <p:pic>
        <p:nvPicPr>
          <p:cNvPr id="6" name="Picture 5" descr="A screenshot showing an Aspire dashboard metrics page for the webfrontend.">
            <a:extLst>
              <a:ext uri="{FF2B5EF4-FFF2-40B4-BE49-F238E27FC236}">
                <a16:creationId xmlns:a16="http://schemas.microsoft.com/office/drawing/2014/main" id="{BADD69CC-896C-AB83-E62C-CEE837A5AB58}"/>
              </a:ext>
            </a:extLst>
          </p:cNvPr>
          <p:cNvPicPr>
            <a:picLocks noChangeAspect="1"/>
          </p:cNvPicPr>
          <p:nvPr/>
        </p:nvPicPr>
        <p:blipFill rotWithShape="1">
          <a:blip r:embed="rId2"/>
          <a:srcRect t="17843" r="7" b="28714"/>
          <a:stretch/>
        </p:blipFill>
        <p:spPr>
          <a:xfrm>
            <a:off x="5322676" y="1831506"/>
            <a:ext cx="6140768" cy="3460500"/>
          </a:xfrm>
          <a:prstGeom prst="rect">
            <a:avLst/>
          </a:prstGeom>
          <a:noFill/>
          <a:effectLst>
            <a:outerShdw blurRad="241300" dist="304800" dir="2700000" sx="101000" sy="101000" algn="ctr" rotWithShape="0">
              <a:srgbClr val="000000">
                <a:alpha val="17000"/>
              </a:srgbClr>
            </a:outerShdw>
          </a:effectLst>
        </p:spPr>
      </p:pic>
    </p:spTree>
    <p:extLst>
      <p:ext uri="{BB962C8B-B14F-4D97-AF65-F5344CB8AC3E}">
        <p14:creationId xmlns:p14="http://schemas.microsoft.com/office/powerpoint/2010/main" val="403505000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E8B6D-DD87-361B-5AEF-B19061EB07B6}"/>
              </a:ext>
            </a:extLst>
          </p:cNvPr>
          <p:cNvSpPr>
            <a:spLocks noGrp="1"/>
          </p:cNvSpPr>
          <p:nvPr>
            <p:ph type="title"/>
          </p:nvPr>
        </p:nvSpPr>
        <p:spPr>
          <a:xfrm>
            <a:off x="562684" y="2827024"/>
            <a:ext cx="5452803" cy="1048044"/>
          </a:xfrm>
        </p:spPr>
        <p:txBody>
          <a:bodyPr/>
          <a:lstStyle/>
          <a:p>
            <a:r>
              <a:rPr lang="en-US"/>
              <a:t>Demo:</a:t>
            </a:r>
            <a:br>
              <a:rPr lang="en-US"/>
            </a:br>
            <a:r>
              <a:rPr lang="en-US"/>
              <a:t>Scaffold</a:t>
            </a:r>
          </a:p>
        </p:txBody>
      </p:sp>
      <p:sp>
        <p:nvSpPr>
          <p:cNvPr id="3" name="Text Placeholder 2">
            <a:extLst>
              <a:ext uri="{FF2B5EF4-FFF2-40B4-BE49-F238E27FC236}">
                <a16:creationId xmlns:a16="http://schemas.microsoft.com/office/drawing/2014/main" id="{6699C634-2ED0-B897-5D1B-5E77462653D6}"/>
              </a:ext>
            </a:extLst>
          </p:cNvPr>
          <p:cNvSpPr>
            <a:spLocks noGrp="1"/>
          </p:cNvSpPr>
          <p:nvPr>
            <p:ph type="body" sz="quarter" idx="12"/>
          </p:nvPr>
        </p:nvSpPr>
        <p:spPr>
          <a:xfrm>
            <a:off x="562684" y="4115908"/>
            <a:ext cx="5452803" cy="553998"/>
          </a:xfrm>
        </p:spPr>
        <p:txBody>
          <a:bodyPr/>
          <a:lstStyle/>
          <a:p>
            <a:r>
              <a:rPr lang="en-US" dirty="0">
                <a:latin typeface="Open Sans"/>
                <a:ea typeface="Open Sans"/>
                <a:cs typeface="Open Sans"/>
              </a:rPr>
              <a:t>Scaffold a new </a:t>
            </a:r>
          </a:p>
          <a:p>
            <a:r>
              <a:rPr lang="en-US" dirty="0">
                <a:latin typeface="Open Sans"/>
                <a:ea typeface="Open Sans"/>
                <a:cs typeface="Open Sans"/>
              </a:rPr>
              <a:t>.NET Aspire project</a:t>
            </a:r>
          </a:p>
        </p:txBody>
      </p:sp>
      <p:pic>
        <p:nvPicPr>
          <p:cNvPr id="6" name="Picture Placeholder 5" descr="A person wearing glasses and smiling&#10;&#10;Description automatically generated">
            <a:extLst>
              <a:ext uri="{FF2B5EF4-FFF2-40B4-BE49-F238E27FC236}">
                <a16:creationId xmlns:a16="http://schemas.microsoft.com/office/drawing/2014/main" id="{3D3DE2B2-F4BE-14F7-7375-48AE771D6EEB}"/>
              </a:ext>
            </a:extLst>
          </p:cNvPr>
          <p:cNvPicPr>
            <a:picLocks noGrp="1" noChangeAspect="1"/>
          </p:cNvPicPr>
          <p:nvPr>
            <p:ph type="pic" sz="quarter" idx="27"/>
          </p:nvPr>
        </p:nvPicPr>
        <p:blipFill>
          <a:blip r:embed="rId2"/>
          <a:srcRect/>
          <a:stretch/>
        </p:blipFill>
        <p:spPr/>
      </p:pic>
      <p:pic>
        <p:nvPicPr>
          <p:cNvPr id="4" name="Picture 3">
            <a:extLst>
              <a:ext uri="{FF2B5EF4-FFF2-40B4-BE49-F238E27FC236}">
                <a16:creationId xmlns:a16="http://schemas.microsoft.com/office/drawing/2014/main" id="{02E0B863-E9FC-CB4C-A145-C57555279D4B}"/>
              </a:ext>
            </a:extLst>
          </p:cNvPr>
          <p:cNvPicPr>
            <a:picLocks noChangeAspect="1"/>
          </p:cNvPicPr>
          <p:nvPr/>
        </p:nvPicPr>
        <p:blipFill>
          <a:blip r:embed="rId3"/>
          <a:stretch>
            <a:fillRect/>
          </a:stretch>
        </p:blipFill>
        <p:spPr>
          <a:xfrm>
            <a:off x="3289085" y="607608"/>
            <a:ext cx="8230313" cy="5486876"/>
          </a:xfrm>
          <a:prstGeom prst="rect">
            <a:avLst/>
          </a:prstGeom>
        </p:spPr>
      </p:pic>
    </p:spTree>
    <p:extLst>
      <p:ext uri="{BB962C8B-B14F-4D97-AF65-F5344CB8AC3E}">
        <p14:creationId xmlns:p14="http://schemas.microsoft.com/office/powerpoint/2010/main" val="707672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9BE17-AFF7-58AB-FBE4-537EDDFC9F45}"/>
              </a:ext>
            </a:extLst>
          </p:cNvPr>
          <p:cNvSpPr>
            <a:spLocks noGrp="1"/>
          </p:cNvSpPr>
          <p:nvPr>
            <p:ph type="title"/>
          </p:nvPr>
        </p:nvSpPr>
        <p:spPr>
          <a:xfrm>
            <a:off x="575296" y="2125629"/>
            <a:ext cx="5443720" cy="1846659"/>
          </a:xfrm>
        </p:spPr>
        <p:txBody>
          <a:bodyPr/>
          <a:lstStyle/>
          <a:p>
            <a:r>
              <a:rPr lang="en-US" dirty="0">
                <a:latin typeface="Open Sans"/>
                <a:ea typeface="Open Sans"/>
                <a:cs typeface="Open Sans"/>
              </a:rPr>
              <a:t>Chapter 3: .NET Aspire orchestration cont..</a:t>
            </a:r>
            <a:endParaRPr lang="en-US" dirty="0"/>
          </a:p>
        </p:txBody>
      </p:sp>
    </p:spTree>
    <p:extLst>
      <p:ext uri="{BB962C8B-B14F-4D97-AF65-F5344CB8AC3E}">
        <p14:creationId xmlns:p14="http://schemas.microsoft.com/office/powerpoint/2010/main" val="10925730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623A5-105D-8666-AC00-3ADAB19AC281}"/>
              </a:ext>
            </a:extLst>
          </p:cNvPr>
          <p:cNvSpPr>
            <a:spLocks noGrp="1"/>
          </p:cNvSpPr>
          <p:nvPr>
            <p:ph type="title"/>
          </p:nvPr>
        </p:nvSpPr>
        <p:spPr>
          <a:xfrm>
            <a:off x="570677" y="422028"/>
            <a:ext cx="11018520" cy="615553"/>
          </a:xfrm>
        </p:spPr>
        <p:txBody>
          <a:bodyPr/>
          <a:lstStyle/>
          <a:p>
            <a:r>
              <a:rPr lang="en-US">
                <a:latin typeface="Open Sans"/>
                <a:ea typeface="Open Sans"/>
                <a:cs typeface="Open Sans"/>
              </a:rPr>
              <a:t>Orchestration: Manifest file (</a:t>
            </a:r>
            <a:r>
              <a:rPr lang="en-US" err="1">
                <a:latin typeface="Open Sans"/>
                <a:ea typeface="Open Sans"/>
                <a:cs typeface="Open Sans"/>
              </a:rPr>
              <a:t>AppHost</a:t>
            </a:r>
            <a:r>
              <a:rPr lang="en-US">
                <a:latin typeface="Open Sans"/>
                <a:ea typeface="Open Sans"/>
                <a:cs typeface="Open Sans"/>
              </a:rPr>
              <a:t>)</a:t>
            </a:r>
            <a:endParaRPr lang="en-US"/>
          </a:p>
        </p:txBody>
      </p:sp>
      <p:sp>
        <p:nvSpPr>
          <p:cNvPr id="5" name="Text Placeholder 4">
            <a:extLst>
              <a:ext uri="{FF2B5EF4-FFF2-40B4-BE49-F238E27FC236}">
                <a16:creationId xmlns:a16="http://schemas.microsoft.com/office/drawing/2014/main" id="{CB365816-7593-A14A-B02B-101CE0A3D516}"/>
              </a:ext>
            </a:extLst>
          </p:cNvPr>
          <p:cNvSpPr>
            <a:spLocks noGrp="1"/>
          </p:cNvSpPr>
          <p:nvPr>
            <p:ph type="body" sz="quarter" idx="17"/>
          </p:nvPr>
        </p:nvSpPr>
        <p:spPr>
          <a:xfrm>
            <a:off x="6531295" y="1330810"/>
            <a:ext cx="4511136" cy="276999"/>
          </a:xfrm>
        </p:spPr>
        <p:txBody>
          <a:bodyPr/>
          <a:lstStyle/>
          <a:p>
            <a:pPr algn="ctr"/>
            <a:r>
              <a:rPr lang="en-US">
                <a:latin typeface="Open Sans"/>
                <a:ea typeface="Open Sans"/>
                <a:cs typeface="Open Sans"/>
              </a:rPr>
              <a:t>aspire-</a:t>
            </a:r>
            <a:r>
              <a:rPr lang="en-US" err="1">
                <a:latin typeface="Open Sans"/>
                <a:ea typeface="Open Sans"/>
                <a:cs typeface="Open Sans"/>
              </a:rPr>
              <a:t>manifest.json</a:t>
            </a:r>
            <a:endParaRPr lang="en-US" err="1"/>
          </a:p>
        </p:txBody>
      </p:sp>
      <p:sp>
        <p:nvSpPr>
          <p:cNvPr id="4" name="Text Placeholder 3">
            <a:extLst>
              <a:ext uri="{FF2B5EF4-FFF2-40B4-BE49-F238E27FC236}">
                <a16:creationId xmlns:a16="http://schemas.microsoft.com/office/drawing/2014/main" id="{8DCBA984-5B6C-6E68-2559-63EE40457D54}"/>
              </a:ext>
            </a:extLst>
          </p:cNvPr>
          <p:cNvSpPr>
            <a:spLocks noGrp="1"/>
          </p:cNvSpPr>
          <p:nvPr>
            <p:ph type="body" sz="quarter" idx="16"/>
          </p:nvPr>
        </p:nvSpPr>
        <p:spPr>
          <a:xfrm>
            <a:off x="1150892" y="1330604"/>
            <a:ext cx="4511136" cy="276999"/>
          </a:xfrm>
        </p:spPr>
        <p:txBody>
          <a:bodyPr/>
          <a:lstStyle/>
          <a:p>
            <a:pPr algn="ctr"/>
            <a:r>
              <a:rPr lang="en-US" err="1">
                <a:latin typeface="Open Sans"/>
                <a:ea typeface="Open Sans"/>
                <a:cs typeface="Open Sans"/>
              </a:rPr>
              <a:t>Program.cs</a:t>
            </a:r>
            <a:endParaRPr lang="en-US" err="1"/>
          </a:p>
        </p:txBody>
      </p:sp>
      <p:sp>
        <p:nvSpPr>
          <p:cNvPr id="3" name="Content Placeholder 2">
            <a:extLst>
              <a:ext uri="{FF2B5EF4-FFF2-40B4-BE49-F238E27FC236}">
                <a16:creationId xmlns:a16="http://schemas.microsoft.com/office/drawing/2014/main" id="{D7335FAD-5B59-845C-B41A-E4EF8BAB3306}"/>
              </a:ext>
            </a:extLst>
          </p:cNvPr>
          <p:cNvSpPr>
            <a:spLocks noGrp="1"/>
          </p:cNvSpPr>
          <p:nvPr>
            <p:ph type="body" sz="quarter" idx="14"/>
          </p:nvPr>
        </p:nvSpPr>
        <p:spPr>
          <a:xfrm>
            <a:off x="869508" y="1864777"/>
            <a:ext cx="5412498" cy="2219069"/>
          </a:xfrm>
        </p:spPr>
        <p:txBody>
          <a:bodyPr/>
          <a:lstStyle/>
          <a:p>
            <a:r>
              <a:rPr lang="en-US" sz="1100" b="1">
                <a:latin typeface="Cascadia Code"/>
                <a:ea typeface="Open Sans"/>
                <a:cs typeface="Open Sans"/>
              </a:rPr>
              <a:t>var cache = builder.AddRedis("cache");</a:t>
            </a:r>
            <a:endParaRPr lang="en-US"/>
          </a:p>
          <a:p>
            <a:br>
              <a:rPr lang="en-US"/>
            </a:br>
            <a:endParaRPr lang="en-US"/>
          </a:p>
          <a:p>
            <a:r>
              <a:rPr lang="en-US" sz="1100" b="1">
                <a:latin typeface="Cascadia Code"/>
                <a:ea typeface="Open Sans"/>
                <a:cs typeface="Open Sans"/>
              </a:rPr>
              <a:t>var </a:t>
            </a:r>
            <a:r>
              <a:rPr lang="en-US" sz="1100" b="1" err="1">
                <a:solidFill>
                  <a:schemeClr val="accent2"/>
                </a:solidFill>
                <a:latin typeface="Open Sans"/>
                <a:ea typeface="Open Sans"/>
                <a:cs typeface="Open Sans"/>
              </a:rPr>
              <a:t>productApi</a:t>
            </a:r>
            <a:r>
              <a:rPr lang="en-US" sz="1100" b="1">
                <a:latin typeface="Cascadia Code"/>
                <a:ea typeface="Open Sans"/>
                <a:cs typeface="Open Sans"/>
              </a:rPr>
              <a:t> = </a:t>
            </a:r>
            <a:r>
              <a:rPr lang="en-US" sz="1100" b="1" err="1">
                <a:latin typeface="Cascadia Code"/>
                <a:ea typeface="Open Sans"/>
                <a:cs typeface="Open Sans"/>
              </a:rPr>
              <a:t>builder.AddNpmApp</a:t>
            </a:r>
            <a:r>
              <a:rPr lang="en-US" sz="1100" b="1">
                <a:latin typeface="Cascadia Code"/>
                <a:ea typeface="Open Sans"/>
                <a:cs typeface="Open Sans"/>
              </a:rPr>
              <a:t>("</a:t>
            </a:r>
            <a:r>
              <a:rPr lang="en-US" sz="1100" b="1" err="1">
                <a:latin typeface="Cascadia Code"/>
                <a:ea typeface="Open Sans"/>
                <a:cs typeface="Open Sans"/>
              </a:rPr>
              <a:t>productapi</a:t>
            </a:r>
            <a:r>
              <a:rPr lang="en-US" sz="1100" b="1">
                <a:latin typeface="Cascadia Code"/>
                <a:ea typeface="Open Sans"/>
                <a:cs typeface="Open Sans"/>
              </a:rPr>
              <a:t>", "../</a:t>
            </a:r>
            <a:r>
              <a:rPr lang="en-US" sz="1100" b="1" err="1">
                <a:latin typeface="Cascadia Code"/>
                <a:ea typeface="Open Sans"/>
                <a:cs typeface="Open Sans"/>
              </a:rPr>
              <a:t>NodeApi</a:t>
            </a:r>
            <a:r>
              <a:rPr lang="en-US" sz="1100" b="1">
                <a:latin typeface="Cascadia Code"/>
                <a:ea typeface="Open Sans"/>
                <a:cs typeface="Open Sans"/>
              </a:rPr>
              <a:t>", "watch")</a:t>
            </a:r>
            <a:endParaRPr lang="en-US"/>
          </a:p>
          <a:p>
            <a:r>
              <a:rPr lang="en-US" sz="1100" b="1">
                <a:latin typeface="Cascadia Code"/>
                <a:ea typeface="Open Sans"/>
                <a:cs typeface="Open Sans"/>
              </a:rPr>
              <a:t>    .</a:t>
            </a:r>
            <a:r>
              <a:rPr lang="en-US" sz="1100" b="1" err="1">
                <a:latin typeface="Cascadia Code"/>
                <a:ea typeface="Open Sans"/>
                <a:cs typeface="Open Sans"/>
              </a:rPr>
              <a:t>WithReference</a:t>
            </a:r>
            <a:r>
              <a:rPr lang="en-US" sz="1100" b="1">
                <a:latin typeface="Cascadia Code"/>
                <a:ea typeface="Open Sans"/>
                <a:cs typeface="Open Sans"/>
              </a:rPr>
              <a:t>(cache)</a:t>
            </a:r>
            <a:endParaRPr lang="en-US" sz="1100" b="1">
              <a:latin typeface="Cascadia Code"/>
            </a:endParaRPr>
          </a:p>
          <a:p>
            <a:r>
              <a:rPr lang="en-US" sz="1100" b="1">
                <a:latin typeface="Cascadia Code"/>
                <a:ea typeface="Open Sans"/>
                <a:cs typeface="Open Sans"/>
              </a:rPr>
              <a:t>    .</a:t>
            </a:r>
            <a:r>
              <a:rPr lang="en-US" sz="1100" b="1" err="1">
                <a:latin typeface="Cascadia Code"/>
                <a:ea typeface="Open Sans"/>
                <a:cs typeface="Open Sans"/>
              </a:rPr>
              <a:t>WithHttpEndpoint</a:t>
            </a:r>
            <a:r>
              <a:rPr lang="en-US" sz="1100" b="1">
                <a:latin typeface="Cascadia Code"/>
                <a:ea typeface="Open Sans"/>
                <a:cs typeface="Open Sans"/>
              </a:rPr>
              <a:t>(env: "PORT")</a:t>
            </a:r>
            <a:endParaRPr lang="en-US"/>
          </a:p>
          <a:p>
            <a:r>
              <a:rPr lang="en-US" sz="1100" b="1">
                <a:latin typeface="Cascadia Code"/>
                <a:ea typeface="Open Sans"/>
                <a:cs typeface="Open Sans"/>
              </a:rPr>
              <a:t>    .</a:t>
            </a:r>
            <a:r>
              <a:rPr lang="en-US" sz="1100" b="1" err="1">
                <a:latin typeface="Cascadia Code"/>
                <a:ea typeface="Open Sans"/>
                <a:cs typeface="Open Sans"/>
              </a:rPr>
              <a:t>WithExternalHttpEndpoints</a:t>
            </a:r>
            <a:r>
              <a:rPr lang="en-US" sz="1100" b="1">
                <a:latin typeface="Cascadia Code"/>
                <a:ea typeface="Open Sans"/>
                <a:cs typeface="Open Sans"/>
              </a:rPr>
              <a:t>()</a:t>
            </a:r>
            <a:endParaRPr lang="en-US"/>
          </a:p>
          <a:p>
            <a:r>
              <a:rPr lang="en-US" sz="1100" b="1">
                <a:latin typeface="Cascadia Code"/>
                <a:ea typeface="Open Sans"/>
                <a:cs typeface="Open Sans"/>
              </a:rPr>
              <a:t>    .</a:t>
            </a:r>
            <a:r>
              <a:rPr lang="en-US" sz="1100" b="1" err="1">
                <a:latin typeface="Cascadia Code"/>
                <a:ea typeface="Open Sans"/>
                <a:cs typeface="Open Sans"/>
              </a:rPr>
              <a:t>PublishAsDockerFile</a:t>
            </a:r>
            <a:r>
              <a:rPr lang="en-US" sz="1100" b="1">
                <a:latin typeface="Cascadia Code"/>
                <a:ea typeface="Open Sans"/>
                <a:cs typeface="Open Sans"/>
              </a:rPr>
              <a:t>();</a:t>
            </a:r>
            <a:endParaRPr lang="en-US"/>
          </a:p>
          <a:p>
            <a:br>
              <a:rPr lang="en-US"/>
            </a:br>
            <a:endParaRPr lang="en-US"/>
          </a:p>
          <a:p>
            <a:endParaRPr lang="en-US"/>
          </a:p>
        </p:txBody>
      </p:sp>
      <p:sp>
        <p:nvSpPr>
          <p:cNvPr id="8" name="Text Placeholder 7">
            <a:extLst>
              <a:ext uri="{FF2B5EF4-FFF2-40B4-BE49-F238E27FC236}">
                <a16:creationId xmlns:a16="http://schemas.microsoft.com/office/drawing/2014/main" id="{54BDFD91-4B3D-28A0-FE36-B1EC897B586E}"/>
              </a:ext>
            </a:extLst>
          </p:cNvPr>
          <p:cNvSpPr>
            <a:spLocks noGrp="1"/>
          </p:cNvSpPr>
          <p:nvPr>
            <p:ph type="body" sz="quarter" idx="18"/>
          </p:nvPr>
        </p:nvSpPr>
        <p:spPr>
          <a:xfrm>
            <a:off x="6162614" y="1858677"/>
            <a:ext cx="4511135" cy="3050066"/>
          </a:xfrm>
        </p:spPr>
        <p:txBody>
          <a:bodyPr/>
          <a:lstStyle/>
          <a:p>
            <a:r>
              <a:rPr lang="en-US" sz="1100" b="1">
                <a:latin typeface="Cascadia Code"/>
                <a:ea typeface="Open Sans"/>
                <a:cs typeface="Open Sans"/>
              </a:rPr>
              <a:t>"cache": {</a:t>
            </a:r>
            <a:endParaRPr lang="en-US">
              <a:ea typeface="Open Sans"/>
              <a:cs typeface="Open Sans"/>
            </a:endParaRPr>
          </a:p>
          <a:p>
            <a:r>
              <a:rPr lang="en-US" sz="1100" b="1">
                <a:latin typeface="Cascadia Code"/>
                <a:ea typeface="Open Sans"/>
                <a:cs typeface="Open Sans"/>
              </a:rPr>
              <a:t>      "type": "container.v0",</a:t>
            </a:r>
            <a:endParaRPr lang="en-US">
              <a:ea typeface="Open Sans"/>
              <a:cs typeface="Open Sans"/>
            </a:endParaRPr>
          </a:p>
          <a:p>
            <a:r>
              <a:rPr lang="en-US" sz="1100" b="1">
                <a:latin typeface="Cascadia Code"/>
                <a:ea typeface="Open Sans"/>
                <a:cs typeface="Open Sans"/>
              </a:rPr>
              <a:t>      "</a:t>
            </a:r>
            <a:r>
              <a:rPr lang="en-US" sz="1100" b="1" err="1">
                <a:latin typeface="Cascadia Code"/>
                <a:ea typeface="Open Sans"/>
                <a:cs typeface="Open Sans"/>
              </a:rPr>
              <a:t>connectionString</a:t>
            </a:r>
            <a:r>
              <a:rPr lang="en-US" sz="1100" b="1">
                <a:latin typeface="Cascadia Code"/>
                <a:ea typeface="Open Sans"/>
                <a:cs typeface="Open Sans"/>
              </a:rPr>
              <a:t>": "{</a:t>
            </a:r>
            <a:r>
              <a:rPr lang="en-US" sz="1100" b="1" err="1">
                <a:latin typeface="Cascadia Code"/>
                <a:ea typeface="Open Sans"/>
                <a:cs typeface="Open Sans"/>
              </a:rPr>
              <a:t>cache.bindings.tcp.host</a:t>
            </a:r>
            <a:r>
              <a:rPr lang="en-US" sz="1100" b="1">
                <a:latin typeface="Cascadia Code"/>
                <a:ea typeface="Open Sans"/>
                <a:cs typeface="Open Sans"/>
              </a:rPr>
              <a:t>}:{</a:t>
            </a:r>
            <a:r>
              <a:rPr lang="en-US" sz="1100" b="1" err="1">
                <a:latin typeface="Cascadia Code"/>
                <a:ea typeface="Open Sans"/>
                <a:cs typeface="Open Sans"/>
              </a:rPr>
              <a:t>cache.bindings.tcp.port</a:t>
            </a:r>
            <a:r>
              <a:rPr lang="en-US" sz="1100" b="1">
                <a:latin typeface="Cascadia Code"/>
                <a:ea typeface="Open Sans"/>
                <a:cs typeface="Open Sans"/>
              </a:rPr>
              <a:t>}",</a:t>
            </a:r>
            <a:endParaRPr lang="en-US">
              <a:ea typeface="Open Sans"/>
              <a:cs typeface="Open Sans"/>
            </a:endParaRPr>
          </a:p>
          <a:p>
            <a:r>
              <a:rPr lang="en-US" sz="1100" b="1">
                <a:latin typeface="Cascadia Code"/>
                <a:ea typeface="Open Sans"/>
                <a:cs typeface="Open Sans"/>
              </a:rPr>
              <a:t>      "image": "docker.io/library/redis:7.2",</a:t>
            </a:r>
            <a:endParaRPr lang="en-US">
              <a:ea typeface="Open Sans"/>
              <a:cs typeface="Open Sans"/>
            </a:endParaRPr>
          </a:p>
          <a:p>
            <a:r>
              <a:rPr lang="en-US" sz="1100" b="1">
                <a:latin typeface="Cascadia Code"/>
                <a:ea typeface="Open Sans"/>
                <a:cs typeface="Open Sans"/>
              </a:rPr>
              <a:t>      "bindings": {</a:t>
            </a:r>
            <a:endParaRPr lang="en-US">
              <a:ea typeface="Open Sans"/>
              <a:cs typeface="Open Sans"/>
            </a:endParaRPr>
          </a:p>
          <a:p>
            <a:r>
              <a:rPr lang="en-US" sz="1100" b="1">
                <a:latin typeface="Cascadia Code"/>
                <a:ea typeface="Open Sans"/>
                <a:cs typeface="Open Sans"/>
              </a:rPr>
              <a:t>        "</a:t>
            </a:r>
            <a:r>
              <a:rPr lang="en-US" sz="1100" b="1" err="1">
                <a:latin typeface="Cascadia Code"/>
                <a:ea typeface="Open Sans"/>
                <a:cs typeface="Open Sans"/>
              </a:rPr>
              <a:t>tcp</a:t>
            </a:r>
            <a:r>
              <a:rPr lang="en-US" sz="1100" b="1">
                <a:latin typeface="Cascadia Code"/>
                <a:ea typeface="Open Sans"/>
                <a:cs typeface="Open Sans"/>
              </a:rPr>
              <a:t>": {</a:t>
            </a:r>
            <a:endParaRPr lang="en-US">
              <a:ea typeface="Open Sans"/>
              <a:cs typeface="Open Sans"/>
            </a:endParaRPr>
          </a:p>
          <a:p>
            <a:r>
              <a:rPr lang="en-US" sz="1100" b="1">
                <a:latin typeface="Cascadia Code"/>
                <a:ea typeface="Open Sans"/>
                <a:cs typeface="Open Sans"/>
              </a:rPr>
              <a:t>          "scheme": "</a:t>
            </a:r>
            <a:r>
              <a:rPr lang="en-US" sz="1100" b="1" err="1">
                <a:latin typeface="Cascadia Code"/>
                <a:ea typeface="Open Sans"/>
                <a:cs typeface="Open Sans"/>
              </a:rPr>
              <a:t>tcp</a:t>
            </a:r>
            <a:r>
              <a:rPr lang="en-US" sz="1100" b="1">
                <a:latin typeface="Cascadia Code"/>
                <a:ea typeface="Open Sans"/>
                <a:cs typeface="Open Sans"/>
              </a:rPr>
              <a:t>",</a:t>
            </a:r>
            <a:endParaRPr lang="en-US">
              <a:ea typeface="Open Sans"/>
              <a:cs typeface="Open Sans"/>
            </a:endParaRPr>
          </a:p>
          <a:p>
            <a:r>
              <a:rPr lang="en-US" sz="1100" b="1">
                <a:latin typeface="Cascadia Code"/>
                <a:ea typeface="Open Sans"/>
                <a:cs typeface="Open Sans"/>
              </a:rPr>
              <a:t>          "protocol": "</a:t>
            </a:r>
            <a:r>
              <a:rPr lang="en-US" sz="1100" b="1" err="1">
                <a:latin typeface="Cascadia Code"/>
                <a:ea typeface="Open Sans"/>
                <a:cs typeface="Open Sans"/>
              </a:rPr>
              <a:t>tcp</a:t>
            </a:r>
            <a:r>
              <a:rPr lang="en-US" sz="1100" b="1">
                <a:latin typeface="Cascadia Code"/>
                <a:ea typeface="Open Sans"/>
                <a:cs typeface="Open Sans"/>
              </a:rPr>
              <a:t>",</a:t>
            </a:r>
            <a:endParaRPr lang="en-US">
              <a:ea typeface="Open Sans"/>
              <a:cs typeface="Open Sans"/>
            </a:endParaRPr>
          </a:p>
          <a:p>
            <a:r>
              <a:rPr lang="en-US" sz="1100" b="1">
                <a:latin typeface="Cascadia Code"/>
                <a:ea typeface="Open Sans"/>
                <a:cs typeface="Open Sans"/>
              </a:rPr>
              <a:t>          "transport": "</a:t>
            </a:r>
            <a:r>
              <a:rPr lang="en-US" sz="1100" b="1" err="1">
                <a:latin typeface="Cascadia Code"/>
                <a:ea typeface="Open Sans"/>
                <a:cs typeface="Open Sans"/>
              </a:rPr>
              <a:t>tcp</a:t>
            </a:r>
            <a:r>
              <a:rPr lang="en-US" sz="1100" b="1">
                <a:latin typeface="Cascadia Code"/>
                <a:ea typeface="Open Sans"/>
                <a:cs typeface="Open Sans"/>
              </a:rPr>
              <a:t>",</a:t>
            </a:r>
            <a:endParaRPr lang="en-US">
              <a:ea typeface="Open Sans"/>
              <a:cs typeface="Open Sans"/>
            </a:endParaRPr>
          </a:p>
          <a:p>
            <a:r>
              <a:rPr lang="en-US" sz="1100" b="1">
                <a:latin typeface="Cascadia Code"/>
                <a:ea typeface="Open Sans"/>
                <a:cs typeface="Open Sans"/>
              </a:rPr>
              <a:t>          "</a:t>
            </a:r>
            <a:r>
              <a:rPr lang="en-US" sz="1100" b="1" err="1">
                <a:latin typeface="Cascadia Code"/>
                <a:ea typeface="Open Sans"/>
                <a:cs typeface="Open Sans"/>
              </a:rPr>
              <a:t>targetPort</a:t>
            </a:r>
            <a:r>
              <a:rPr lang="en-US" sz="1100" b="1">
                <a:latin typeface="Cascadia Code"/>
                <a:ea typeface="Open Sans"/>
                <a:cs typeface="Open Sans"/>
              </a:rPr>
              <a:t>": 6379</a:t>
            </a:r>
            <a:endParaRPr lang="en-US">
              <a:ea typeface="Open Sans"/>
              <a:cs typeface="Open Sans"/>
            </a:endParaRPr>
          </a:p>
          <a:p>
            <a:r>
              <a:rPr lang="en-US" sz="1100" b="1">
                <a:latin typeface="Cascadia Code"/>
                <a:ea typeface="Open Sans"/>
                <a:cs typeface="Open Sans"/>
              </a:rPr>
              <a:t>        }</a:t>
            </a:r>
            <a:endParaRPr lang="en-US">
              <a:ea typeface="Open Sans"/>
              <a:cs typeface="Open Sans"/>
            </a:endParaRPr>
          </a:p>
          <a:p>
            <a:r>
              <a:rPr lang="en-US" sz="1100" b="1">
                <a:latin typeface="Cascadia Code"/>
                <a:ea typeface="Open Sans"/>
                <a:cs typeface="Open Sans"/>
              </a:rPr>
              <a:t>      }</a:t>
            </a:r>
            <a:endParaRPr lang="en-US">
              <a:ea typeface="Open Sans"/>
              <a:cs typeface="Open Sans"/>
            </a:endParaRPr>
          </a:p>
          <a:p>
            <a:r>
              <a:rPr lang="en-US" sz="1100" b="1">
                <a:latin typeface="Cascadia Code"/>
                <a:ea typeface="Open Sans"/>
                <a:cs typeface="Open Sans"/>
              </a:rPr>
              <a:t>    }</a:t>
            </a:r>
            <a:endParaRPr lang="en-US">
              <a:ea typeface="Open Sans"/>
              <a:cs typeface="Open Sans"/>
            </a:endParaRPr>
          </a:p>
          <a:p>
            <a:endParaRPr lang="en-US"/>
          </a:p>
          <a:p>
            <a:endParaRPr lang="en-US"/>
          </a:p>
        </p:txBody>
      </p:sp>
      <p:sp>
        <p:nvSpPr>
          <p:cNvPr id="10" name="Rectangle 9">
            <a:extLst>
              <a:ext uri="{FF2B5EF4-FFF2-40B4-BE49-F238E27FC236}">
                <a16:creationId xmlns:a16="http://schemas.microsoft.com/office/drawing/2014/main" id="{510BF46C-4D7A-D28F-930D-6D8EF36F1130}"/>
              </a:ext>
            </a:extLst>
          </p:cNvPr>
          <p:cNvSpPr/>
          <p:nvPr/>
        </p:nvSpPr>
        <p:spPr bwMode="auto">
          <a:xfrm>
            <a:off x="6033788" y="1803070"/>
            <a:ext cx="5505214" cy="45738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spcBef>
                <a:spcPct val="20000"/>
              </a:spcBef>
            </a:pPr>
            <a:r>
              <a:rPr lang="en-US" sz="1100" b="1" dirty="0">
                <a:solidFill>
                  <a:srgbClr val="FFFFFF"/>
                </a:solidFill>
                <a:latin typeface="Cascadia Code"/>
                <a:ea typeface="Segoe UI" pitchFamily="34" charset="0"/>
                <a:cs typeface="Segoe UI" pitchFamily="34" charset="0"/>
              </a:rPr>
              <a:t>"</a:t>
            </a:r>
            <a:r>
              <a:rPr lang="en-US" sz="1100" b="1" dirty="0" err="1">
                <a:solidFill>
                  <a:srgbClr val="FFFFFF"/>
                </a:solidFill>
                <a:latin typeface="Cascadia Code"/>
                <a:ea typeface="Segoe UI" pitchFamily="34" charset="0"/>
                <a:cs typeface="Segoe UI" pitchFamily="34" charset="0"/>
              </a:rPr>
              <a:t>productapi</a:t>
            </a:r>
            <a:r>
              <a:rPr lang="en-US" sz="1100" b="1" dirty="0">
                <a:solidFill>
                  <a:srgbClr val="FFFFFF"/>
                </a:solidFill>
                <a:latin typeface="Cascadia Code"/>
                <a:ea typeface="Segoe UI" pitchFamily="34" charset="0"/>
                <a:cs typeface="Segoe UI" pitchFamily="34" charset="0"/>
              </a:rPr>
              <a:t>": {</a:t>
            </a:r>
            <a:endParaRPr lang="en-US" sz="1100" dirty="0">
              <a:solidFill>
                <a:srgbClr val="333333"/>
              </a:solidFill>
              <a:latin typeface="Cascadia Code"/>
              <a:ea typeface="Segoe UI" pitchFamily="34" charset="0"/>
              <a:cs typeface="Segoe UI" pitchFamily="34" charset="0"/>
            </a:endParaRPr>
          </a:p>
          <a:p>
            <a:pPr defTabSz="932472">
              <a:spcBef>
                <a:spcPct val="20000"/>
              </a:spcBef>
            </a:pPr>
            <a:r>
              <a:rPr lang="en-US" sz="1100" b="1" dirty="0">
                <a:solidFill>
                  <a:srgbClr val="FFFFFF"/>
                </a:solidFill>
                <a:latin typeface="Cascadia Code"/>
                <a:ea typeface="Segoe UI" pitchFamily="34" charset="0"/>
                <a:cs typeface="Segoe UI" pitchFamily="34" charset="0"/>
              </a:rPr>
              <a:t>      "type": "dockerfile.v0",</a:t>
            </a:r>
            <a:endParaRPr lang="en-US" sz="1100" dirty="0">
              <a:solidFill>
                <a:srgbClr val="333333"/>
              </a:solidFill>
              <a:latin typeface="Cascadia Code"/>
              <a:ea typeface="Segoe UI" pitchFamily="34" charset="0"/>
              <a:cs typeface="Segoe UI" pitchFamily="34" charset="0"/>
            </a:endParaRPr>
          </a:p>
          <a:p>
            <a:pPr defTabSz="932472">
              <a:spcBef>
                <a:spcPct val="20000"/>
              </a:spcBef>
            </a:pPr>
            <a:r>
              <a:rPr lang="en-US" sz="1100" b="1" dirty="0">
                <a:solidFill>
                  <a:srgbClr val="FFFFFF"/>
                </a:solidFill>
                <a:latin typeface="Cascadia Code"/>
                <a:ea typeface="Segoe UI" pitchFamily="34" charset="0"/>
                <a:cs typeface="Segoe UI" pitchFamily="34" charset="0"/>
              </a:rPr>
              <a:t>      "path": "../</a:t>
            </a:r>
            <a:r>
              <a:rPr lang="en-US" sz="1100" b="1" dirty="0" err="1">
                <a:solidFill>
                  <a:srgbClr val="FFFFFF"/>
                </a:solidFill>
                <a:latin typeface="Cascadia Code"/>
                <a:ea typeface="Segoe UI" pitchFamily="34" charset="0"/>
                <a:cs typeface="Segoe UI" pitchFamily="34" charset="0"/>
              </a:rPr>
              <a:t>NodeApi</a:t>
            </a:r>
            <a:r>
              <a:rPr lang="en-US" sz="1100" b="1" dirty="0">
                <a:solidFill>
                  <a:srgbClr val="FFFFFF"/>
                </a:solidFill>
                <a:latin typeface="Cascadia Code"/>
                <a:ea typeface="Segoe UI" pitchFamily="34" charset="0"/>
                <a:cs typeface="Segoe UI" pitchFamily="34" charset="0"/>
              </a:rPr>
              <a:t>/</a:t>
            </a:r>
            <a:r>
              <a:rPr lang="en-US" sz="1100" b="1" dirty="0" err="1">
                <a:solidFill>
                  <a:srgbClr val="FFFFFF"/>
                </a:solidFill>
                <a:latin typeface="Cascadia Code"/>
                <a:ea typeface="Segoe UI" pitchFamily="34" charset="0"/>
                <a:cs typeface="Segoe UI" pitchFamily="34" charset="0"/>
              </a:rPr>
              <a:t>Dockerfile</a:t>
            </a:r>
            <a:r>
              <a:rPr lang="en-US" sz="1100" b="1" dirty="0">
                <a:solidFill>
                  <a:srgbClr val="FFFFFF"/>
                </a:solidFill>
                <a:latin typeface="Cascadia Code"/>
                <a:ea typeface="Segoe UI" pitchFamily="34" charset="0"/>
                <a:cs typeface="Segoe UI" pitchFamily="34" charset="0"/>
              </a:rPr>
              <a:t>",</a:t>
            </a:r>
            <a:endParaRPr lang="en-US" sz="1100" dirty="0">
              <a:solidFill>
                <a:srgbClr val="333333"/>
              </a:solidFill>
              <a:latin typeface="Cascadia Code"/>
              <a:ea typeface="Segoe UI" pitchFamily="34" charset="0"/>
              <a:cs typeface="Segoe UI" pitchFamily="34" charset="0"/>
            </a:endParaRPr>
          </a:p>
          <a:p>
            <a:pPr defTabSz="932472">
              <a:spcBef>
                <a:spcPct val="20000"/>
              </a:spcBef>
            </a:pPr>
            <a:r>
              <a:rPr lang="en-US" sz="1100" b="1" dirty="0">
                <a:solidFill>
                  <a:srgbClr val="FFFFFF"/>
                </a:solidFill>
                <a:latin typeface="Cascadia Code"/>
                <a:ea typeface="Segoe UI" pitchFamily="34" charset="0"/>
                <a:cs typeface="Segoe UI" pitchFamily="34" charset="0"/>
              </a:rPr>
              <a:t>      "context": "../</a:t>
            </a:r>
            <a:r>
              <a:rPr lang="en-US" sz="1100" b="1" dirty="0" err="1">
                <a:solidFill>
                  <a:srgbClr val="FFFFFF"/>
                </a:solidFill>
                <a:latin typeface="Cascadia Code"/>
                <a:ea typeface="Segoe UI" pitchFamily="34" charset="0"/>
                <a:cs typeface="Segoe UI" pitchFamily="34" charset="0"/>
              </a:rPr>
              <a:t>NodeApi</a:t>
            </a:r>
            <a:r>
              <a:rPr lang="en-US" sz="1100" b="1" dirty="0">
                <a:solidFill>
                  <a:srgbClr val="FFFFFF"/>
                </a:solidFill>
                <a:latin typeface="Cascadia Code"/>
                <a:ea typeface="Segoe UI" pitchFamily="34" charset="0"/>
                <a:cs typeface="Segoe UI" pitchFamily="34" charset="0"/>
              </a:rPr>
              <a:t>",</a:t>
            </a:r>
            <a:endParaRPr lang="en-US" sz="1100" dirty="0">
              <a:solidFill>
                <a:srgbClr val="333333"/>
              </a:solidFill>
              <a:latin typeface="Cascadia Code"/>
              <a:ea typeface="Segoe UI" pitchFamily="34" charset="0"/>
              <a:cs typeface="Segoe UI" pitchFamily="34" charset="0"/>
            </a:endParaRPr>
          </a:p>
          <a:p>
            <a:pPr defTabSz="932472">
              <a:spcBef>
                <a:spcPct val="20000"/>
              </a:spcBef>
            </a:pPr>
            <a:r>
              <a:rPr lang="en-US" sz="1100" b="1" dirty="0">
                <a:solidFill>
                  <a:srgbClr val="FFFFFF"/>
                </a:solidFill>
                <a:latin typeface="Cascadia Code"/>
                <a:ea typeface="Segoe UI" pitchFamily="34" charset="0"/>
                <a:cs typeface="Segoe UI" pitchFamily="34" charset="0"/>
              </a:rPr>
              <a:t>      "env": {</a:t>
            </a:r>
            <a:endParaRPr lang="en-US" sz="1100" dirty="0">
              <a:solidFill>
                <a:srgbClr val="333333"/>
              </a:solidFill>
              <a:latin typeface="Cascadia Code"/>
              <a:ea typeface="Segoe UI" pitchFamily="34" charset="0"/>
              <a:cs typeface="Segoe UI" pitchFamily="34" charset="0"/>
            </a:endParaRPr>
          </a:p>
          <a:p>
            <a:pPr defTabSz="932472">
              <a:spcBef>
                <a:spcPct val="20000"/>
              </a:spcBef>
            </a:pPr>
            <a:r>
              <a:rPr lang="en-US" sz="1100" b="1" dirty="0">
                <a:solidFill>
                  <a:srgbClr val="FFFFFF"/>
                </a:solidFill>
                <a:latin typeface="Cascadia Code"/>
                <a:ea typeface="Segoe UI" pitchFamily="34" charset="0"/>
                <a:cs typeface="Segoe UI" pitchFamily="34" charset="0"/>
              </a:rPr>
              <a:t>        "NODE_ENV": "development",</a:t>
            </a:r>
            <a:endParaRPr lang="en-US" sz="1100" dirty="0">
              <a:solidFill>
                <a:srgbClr val="333333"/>
              </a:solidFill>
              <a:latin typeface="Cascadia Code"/>
              <a:ea typeface="Segoe UI" pitchFamily="34" charset="0"/>
              <a:cs typeface="Segoe UI" pitchFamily="34" charset="0"/>
            </a:endParaRPr>
          </a:p>
          <a:p>
            <a:pPr defTabSz="932472">
              <a:spcBef>
                <a:spcPct val="20000"/>
              </a:spcBef>
            </a:pPr>
            <a:r>
              <a:rPr lang="en-US" sz="1100" b="1" dirty="0">
                <a:solidFill>
                  <a:srgbClr val="FFFFFF"/>
                </a:solidFill>
                <a:latin typeface="Cascadia Code"/>
                <a:ea typeface="Segoe UI" pitchFamily="34" charset="0"/>
                <a:cs typeface="Segoe UI" pitchFamily="34" charset="0"/>
              </a:rPr>
              <a:t>        "</a:t>
            </a:r>
            <a:r>
              <a:rPr lang="en-US" sz="1100" b="1" dirty="0" err="1">
                <a:solidFill>
                  <a:srgbClr val="FFFFFF"/>
                </a:solidFill>
                <a:latin typeface="Cascadia Code"/>
                <a:ea typeface="Segoe UI" pitchFamily="34" charset="0"/>
                <a:cs typeface="Segoe UI" pitchFamily="34" charset="0"/>
              </a:rPr>
              <a:t>ConnectionStrings</a:t>
            </a:r>
            <a:r>
              <a:rPr lang="en-US" sz="1100" b="1" dirty="0">
                <a:solidFill>
                  <a:srgbClr val="FFFFFF"/>
                </a:solidFill>
                <a:latin typeface="Cascadia Code"/>
                <a:ea typeface="Segoe UI" pitchFamily="34" charset="0"/>
                <a:cs typeface="Segoe UI" pitchFamily="34" charset="0"/>
              </a:rPr>
              <a:t>__cache": "{</a:t>
            </a:r>
            <a:r>
              <a:rPr lang="en-US" sz="1100" b="1" dirty="0" err="1">
                <a:solidFill>
                  <a:srgbClr val="FFFFFF"/>
                </a:solidFill>
                <a:latin typeface="Cascadia Code"/>
                <a:ea typeface="Segoe UI" pitchFamily="34" charset="0"/>
                <a:cs typeface="Segoe UI" pitchFamily="34" charset="0"/>
              </a:rPr>
              <a:t>cache.connectionString</a:t>
            </a:r>
            <a:r>
              <a:rPr lang="en-US" sz="1100" b="1" dirty="0">
                <a:solidFill>
                  <a:srgbClr val="FFFFFF"/>
                </a:solidFill>
                <a:latin typeface="Cascadia Code"/>
                <a:ea typeface="Segoe UI" pitchFamily="34" charset="0"/>
                <a:cs typeface="Segoe UI" pitchFamily="34" charset="0"/>
              </a:rPr>
              <a:t>}",</a:t>
            </a:r>
            <a:endParaRPr lang="en-US" sz="1100" dirty="0">
              <a:solidFill>
                <a:srgbClr val="333333"/>
              </a:solidFill>
              <a:latin typeface="Cascadia Code"/>
              <a:ea typeface="Segoe UI" pitchFamily="34" charset="0"/>
              <a:cs typeface="Segoe UI" pitchFamily="34" charset="0"/>
            </a:endParaRPr>
          </a:p>
          <a:p>
            <a:pPr defTabSz="932472">
              <a:spcBef>
                <a:spcPct val="20000"/>
              </a:spcBef>
            </a:pPr>
            <a:r>
              <a:rPr lang="en-US" sz="1100" b="1" dirty="0">
                <a:solidFill>
                  <a:srgbClr val="FFFFFF"/>
                </a:solidFill>
                <a:latin typeface="Cascadia Code"/>
                <a:ea typeface="Segoe UI" pitchFamily="34" charset="0"/>
                <a:cs typeface="Segoe UI" pitchFamily="34" charset="0"/>
              </a:rPr>
              <a:t>        "PORT": "{</a:t>
            </a:r>
            <a:r>
              <a:rPr lang="en-US" sz="1100" b="1" dirty="0" err="1">
                <a:solidFill>
                  <a:srgbClr val="FFFFFF"/>
                </a:solidFill>
                <a:latin typeface="Cascadia Code"/>
                <a:ea typeface="Segoe UI" pitchFamily="34" charset="0"/>
                <a:cs typeface="Segoe UI" pitchFamily="34" charset="0"/>
              </a:rPr>
              <a:t>productapi.bindings.http.targetPort</a:t>
            </a:r>
            <a:r>
              <a:rPr lang="en-US" sz="1100" b="1" dirty="0">
                <a:solidFill>
                  <a:srgbClr val="FFFFFF"/>
                </a:solidFill>
                <a:latin typeface="Cascadia Code"/>
                <a:ea typeface="Segoe UI" pitchFamily="34" charset="0"/>
                <a:cs typeface="Segoe UI" pitchFamily="34" charset="0"/>
              </a:rPr>
              <a:t>}"</a:t>
            </a:r>
            <a:endParaRPr lang="en-US" sz="1100" dirty="0">
              <a:solidFill>
                <a:srgbClr val="333333"/>
              </a:solidFill>
              <a:latin typeface="Cascadia Code"/>
              <a:ea typeface="Segoe UI" pitchFamily="34" charset="0"/>
              <a:cs typeface="Segoe UI" pitchFamily="34" charset="0"/>
            </a:endParaRPr>
          </a:p>
          <a:p>
            <a:pPr defTabSz="932472">
              <a:spcBef>
                <a:spcPct val="20000"/>
              </a:spcBef>
            </a:pPr>
            <a:r>
              <a:rPr lang="en-US" sz="1100" b="1" dirty="0">
                <a:solidFill>
                  <a:srgbClr val="FFFFFF"/>
                </a:solidFill>
                <a:latin typeface="Cascadia Code"/>
                <a:ea typeface="Segoe UI" pitchFamily="34" charset="0"/>
                <a:cs typeface="Segoe UI" pitchFamily="34" charset="0"/>
              </a:rPr>
              <a:t>      },</a:t>
            </a:r>
            <a:endParaRPr lang="en-US" sz="1100" dirty="0">
              <a:solidFill>
                <a:srgbClr val="333333"/>
              </a:solidFill>
              <a:latin typeface="Cascadia Code"/>
              <a:ea typeface="Segoe UI" pitchFamily="34" charset="0"/>
              <a:cs typeface="Segoe UI" pitchFamily="34" charset="0"/>
            </a:endParaRPr>
          </a:p>
          <a:p>
            <a:pPr defTabSz="932472">
              <a:spcBef>
                <a:spcPct val="20000"/>
              </a:spcBef>
            </a:pPr>
            <a:r>
              <a:rPr lang="en-US" sz="1100" b="1" dirty="0">
                <a:solidFill>
                  <a:srgbClr val="FFFFFF"/>
                </a:solidFill>
                <a:latin typeface="Cascadia Code"/>
                <a:ea typeface="Segoe UI" pitchFamily="34" charset="0"/>
                <a:cs typeface="Segoe UI" pitchFamily="34" charset="0"/>
              </a:rPr>
              <a:t>      "bindings": {</a:t>
            </a:r>
            <a:endParaRPr lang="en-US" sz="1100" dirty="0">
              <a:solidFill>
                <a:srgbClr val="333333"/>
              </a:solidFill>
              <a:latin typeface="Cascadia Code"/>
              <a:ea typeface="Segoe UI" pitchFamily="34" charset="0"/>
              <a:cs typeface="Segoe UI" pitchFamily="34" charset="0"/>
            </a:endParaRPr>
          </a:p>
          <a:p>
            <a:pPr defTabSz="932472">
              <a:spcBef>
                <a:spcPct val="20000"/>
              </a:spcBef>
            </a:pPr>
            <a:r>
              <a:rPr lang="en-US" sz="1100" b="1" dirty="0">
                <a:solidFill>
                  <a:srgbClr val="FFFFFF"/>
                </a:solidFill>
                <a:latin typeface="Cascadia Code"/>
                <a:ea typeface="Segoe UI" pitchFamily="34" charset="0"/>
                <a:cs typeface="Segoe UI" pitchFamily="34" charset="0"/>
              </a:rPr>
              <a:t>        "http": {</a:t>
            </a:r>
            <a:endParaRPr lang="en-US" sz="1100" dirty="0">
              <a:solidFill>
                <a:srgbClr val="333333"/>
              </a:solidFill>
              <a:latin typeface="Cascadia Code"/>
              <a:ea typeface="Segoe UI" pitchFamily="34" charset="0"/>
              <a:cs typeface="Segoe UI" pitchFamily="34" charset="0"/>
            </a:endParaRPr>
          </a:p>
          <a:p>
            <a:pPr defTabSz="932472">
              <a:spcBef>
                <a:spcPct val="20000"/>
              </a:spcBef>
            </a:pPr>
            <a:r>
              <a:rPr lang="en-US" sz="1100" b="1" dirty="0">
                <a:solidFill>
                  <a:srgbClr val="FFFFFF"/>
                </a:solidFill>
                <a:latin typeface="Cascadia Code"/>
                <a:ea typeface="Segoe UI" pitchFamily="34" charset="0"/>
                <a:cs typeface="Segoe UI" pitchFamily="34" charset="0"/>
              </a:rPr>
              <a:t>          "scheme": "http",</a:t>
            </a:r>
            <a:endParaRPr lang="en-US" sz="1100" dirty="0">
              <a:solidFill>
                <a:srgbClr val="333333"/>
              </a:solidFill>
              <a:latin typeface="Cascadia Code"/>
              <a:ea typeface="Segoe UI" pitchFamily="34" charset="0"/>
              <a:cs typeface="Segoe UI" pitchFamily="34" charset="0"/>
            </a:endParaRPr>
          </a:p>
          <a:p>
            <a:pPr defTabSz="932472">
              <a:spcBef>
                <a:spcPct val="20000"/>
              </a:spcBef>
            </a:pPr>
            <a:r>
              <a:rPr lang="en-US" sz="1100" b="1" dirty="0">
                <a:solidFill>
                  <a:srgbClr val="FFFFFF"/>
                </a:solidFill>
                <a:latin typeface="Cascadia Code"/>
                <a:ea typeface="Segoe UI" pitchFamily="34" charset="0"/>
                <a:cs typeface="Segoe UI" pitchFamily="34" charset="0"/>
              </a:rPr>
              <a:t>          "protocol": "</a:t>
            </a:r>
            <a:r>
              <a:rPr lang="en-US" sz="1100" b="1" dirty="0" err="1">
                <a:solidFill>
                  <a:srgbClr val="FFFFFF"/>
                </a:solidFill>
                <a:latin typeface="Cascadia Code"/>
                <a:ea typeface="Segoe UI" pitchFamily="34" charset="0"/>
                <a:cs typeface="Segoe UI" pitchFamily="34" charset="0"/>
              </a:rPr>
              <a:t>tcp</a:t>
            </a:r>
            <a:r>
              <a:rPr lang="en-US" sz="1100" b="1" dirty="0">
                <a:solidFill>
                  <a:srgbClr val="FFFFFF"/>
                </a:solidFill>
                <a:latin typeface="Cascadia Code"/>
                <a:ea typeface="Segoe UI" pitchFamily="34" charset="0"/>
                <a:cs typeface="Segoe UI" pitchFamily="34" charset="0"/>
              </a:rPr>
              <a:t>",</a:t>
            </a:r>
            <a:endParaRPr lang="en-US" sz="1100" dirty="0">
              <a:solidFill>
                <a:srgbClr val="333333"/>
              </a:solidFill>
              <a:latin typeface="Cascadia Code"/>
              <a:ea typeface="Segoe UI" pitchFamily="34" charset="0"/>
              <a:cs typeface="Segoe UI" pitchFamily="34" charset="0"/>
            </a:endParaRPr>
          </a:p>
          <a:p>
            <a:pPr defTabSz="932472">
              <a:spcBef>
                <a:spcPct val="20000"/>
              </a:spcBef>
            </a:pPr>
            <a:r>
              <a:rPr lang="en-US" sz="1100" b="1" dirty="0">
                <a:solidFill>
                  <a:srgbClr val="FFFFFF"/>
                </a:solidFill>
                <a:latin typeface="Cascadia Code"/>
                <a:ea typeface="Segoe UI" pitchFamily="34" charset="0"/>
                <a:cs typeface="Segoe UI" pitchFamily="34" charset="0"/>
              </a:rPr>
              <a:t>          "transport": "http",</a:t>
            </a:r>
            <a:endParaRPr lang="en-US" sz="1100" dirty="0">
              <a:solidFill>
                <a:srgbClr val="333333"/>
              </a:solidFill>
              <a:latin typeface="Cascadia Code"/>
              <a:ea typeface="Segoe UI" pitchFamily="34" charset="0"/>
              <a:cs typeface="Segoe UI" pitchFamily="34" charset="0"/>
            </a:endParaRPr>
          </a:p>
          <a:p>
            <a:pPr defTabSz="932472">
              <a:spcBef>
                <a:spcPct val="20000"/>
              </a:spcBef>
            </a:pPr>
            <a:r>
              <a:rPr lang="en-US" sz="1100" b="1" dirty="0">
                <a:solidFill>
                  <a:srgbClr val="FFFFFF"/>
                </a:solidFill>
                <a:latin typeface="Cascadia Code"/>
                <a:ea typeface="Segoe UI" pitchFamily="34" charset="0"/>
                <a:cs typeface="Segoe UI" pitchFamily="34" charset="0"/>
              </a:rPr>
              <a:t>          "</a:t>
            </a:r>
            <a:r>
              <a:rPr lang="en-US" sz="1100" b="1" dirty="0" err="1">
                <a:solidFill>
                  <a:srgbClr val="FFFFFF"/>
                </a:solidFill>
                <a:latin typeface="Cascadia Code"/>
                <a:ea typeface="Segoe UI" pitchFamily="34" charset="0"/>
                <a:cs typeface="Segoe UI" pitchFamily="34" charset="0"/>
              </a:rPr>
              <a:t>targetPort</a:t>
            </a:r>
            <a:r>
              <a:rPr lang="en-US" sz="1100" b="1" dirty="0">
                <a:solidFill>
                  <a:srgbClr val="FFFFFF"/>
                </a:solidFill>
                <a:latin typeface="Cascadia Code"/>
                <a:ea typeface="Segoe UI" pitchFamily="34" charset="0"/>
                <a:cs typeface="Segoe UI" pitchFamily="34" charset="0"/>
              </a:rPr>
              <a:t>": 8000,</a:t>
            </a:r>
            <a:endParaRPr lang="en-US" sz="1100" dirty="0">
              <a:solidFill>
                <a:srgbClr val="333333"/>
              </a:solidFill>
              <a:latin typeface="Cascadia Code"/>
              <a:ea typeface="Segoe UI" pitchFamily="34" charset="0"/>
              <a:cs typeface="Segoe UI" pitchFamily="34" charset="0"/>
            </a:endParaRPr>
          </a:p>
          <a:p>
            <a:pPr defTabSz="932472">
              <a:spcBef>
                <a:spcPct val="20000"/>
              </a:spcBef>
            </a:pPr>
            <a:r>
              <a:rPr lang="en-US" sz="1100" b="1" dirty="0">
                <a:solidFill>
                  <a:srgbClr val="FFFFFF"/>
                </a:solidFill>
                <a:latin typeface="Cascadia Code"/>
                <a:ea typeface="Segoe UI" pitchFamily="34" charset="0"/>
                <a:cs typeface="Segoe UI" pitchFamily="34" charset="0"/>
              </a:rPr>
              <a:t>          "external": true</a:t>
            </a:r>
            <a:endParaRPr lang="en-US" sz="1100" dirty="0">
              <a:solidFill>
                <a:srgbClr val="333333"/>
              </a:solidFill>
              <a:latin typeface="Cascadia Code"/>
              <a:ea typeface="Segoe UI" pitchFamily="34" charset="0"/>
              <a:cs typeface="Segoe UI" pitchFamily="34" charset="0"/>
            </a:endParaRPr>
          </a:p>
          <a:p>
            <a:pPr defTabSz="932472">
              <a:spcBef>
                <a:spcPct val="20000"/>
              </a:spcBef>
            </a:pPr>
            <a:r>
              <a:rPr lang="en-US" sz="1100" b="1" dirty="0">
                <a:solidFill>
                  <a:srgbClr val="FFFFFF"/>
                </a:solidFill>
                <a:latin typeface="Cascadia Code"/>
                <a:ea typeface="Segoe UI" pitchFamily="34" charset="0"/>
                <a:cs typeface="Segoe UI" pitchFamily="34" charset="0"/>
              </a:rPr>
              <a:t>        }</a:t>
            </a:r>
            <a:endParaRPr lang="en-US" sz="1100" dirty="0">
              <a:solidFill>
                <a:srgbClr val="333333"/>
              </a:solidFill>
              <a:latin typeface="Cascadia Code"/>
              <a:ea typeface="Segoe UI" pitchFamily="34" charset="0"/>
              <a:cs typeface="Segoe UI" pitchFamily="34" charset="0"/>
            </a:endParaRPr>
          </a:p>
          <a:p>
            <a:pPr defTabSz="932472">
              <a:spcBef>
                <a:spcPct val="20000"/>
              </a:spcBef>
            </a:pPr>
            <a:r>
              <a:rPr lang="en-US" sz="1100" b="1" dirty="0">
                <a:solidFill>
                  <a:srgbClr val="FFFFFF"/>
                </a:solidFill>
                <a:latin typeface="Cascadia Code"/>
                <a:ea typeface="Segoe UI" pitchFamily="34" charset="0"/>
                <a:cs typeface="Segoe UI" pitchFamily="34" charset="0"/>
              </a:rPr>
              <a:t>      }</a:t>
            </a:r>
            <a:endParaRPr lang="en-US" sz="1100" dirty="0">
              <a:solidFill>
                <a:srgbClr val="333333"/>
              </a:solidFill>
              <a:latin typeface="Cascadia Code"/>
              <a:ea typeface="Segoe UI" pitchFamily="34" charset="0"/>
              <a:cs typeface="Segoe UI" pitchFamily="34" charset="0"/>
            </a:endParaRPr>
          </a:p>
          <a:p>
            <a:pPr defTabSz="932472">
              <a:spcBef>
                <a:spcPct val="20000"/>
              </a:spcBef>
            </a:pPr>
            <a:r>
              <a:rPr lang="en-US" sz="1100" b="1" dirty="0">
                <a:solidFill>
                  <a:srgbClr val="FFFFFF"/>
                </a:solidFill>
                <a:latin typeface="Cascadia Code"/>
                <a:ea typeface="Segoe UI" pitchFamily="34" charset="0"/>
                <a:cs typeface="Segoe UI" pitchFamily="34" charset="0"/>
              </a:rPr>
              <a:t>    }</a:t>
            </a:r>
            <a:endParaRPr lang="en-US" sz="1100" dirty="0">
              <a:solidFill>
                <a:srgbClr val="333333"/>
              </a:solidFill>
              <a:latin typeface="Cascadia Code"/>
              <a:ea typeface="Segoe UI" pitchFamily="34" charset="0"/>
              <a:cs typeface="Segoe UI" pitchFamily="34" charset="0"/>
            </a:endParaRPr>
          </a:p>
          <a:p>
            <a:pPr algn="l" defTabSz="932472">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TextBox 11">
            <a:extLst>
              <a:ext uri="{FF2B5EF4-FFF2-40B4-BE49-F238E27FC236}">
                <a16:creationId xmlns:a16="http://schemas.microsoft.com/office/drawing/2014/main" id="{641A08FE-78FB-B2B1-40F7-4BE1F84522B1}"/>
              </a:ext>
            </a:extLst>
          </p:cNvPr>
          <p:cNvSpPr txBox="1"/>
          <p:nvPr/>
        </p:nvSpPr>
        <p:spPr>
          <a:xfrm>
            <a:off x="869508" y="5331982"/>
            <a:ext cx="6080234" cy="80791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750">
                <a:solidFill>
                  <a:schemeClr val="bg1"/>
                </a:solidFill>
              </a:rPr>
              <a:t>dotnet run </a:t>
            </a:r>
          </a:p>
          <a:p>
            <a:r>
              <a:rPr lang="en-US" sz="1750">
                <a:solidFill>
                  <a:schemeClr val="bg1"/>
                </a:solidFill>
              </a:rPr>
              <a:t>  --publisher manifest </a:t>
            </a:r>
          </a:p>
          <a:p>
            <a:r>
              <a:rPr lang="en-US" sz="1750">
                <a:solidFill>
                  <a:schemeClr val="bg1"/>
                </a:solidFill>
              </a:rPr>
              <a:t>--output-path aspire-</a:t>
            </a:r>
            <a:r>
              <a:rPr lang="en-US" sz="1750" err="1">
                <a:solidFill>
                  <a:schemeClr val="bg1"/>
                </a:solidFill>
              </a:rPr>
              <a:t>manifest.json</a:t>
            </a:r>
            <a:endParaRPr lang="en-US" sz="1750">
              <a:solidFill>
                <a:schemeClr val="bg1"/>
              </a:solidFill>
              <a:cs typeface="Segoe Sans Text"/>
            </a:endParaRPr>
          </a:p>
        </p:txBody>
      </p:sp>
      <p:sp>
        <p:nvSpPr>
          <p:cNvPr id="7" name="TextBox 6">
            <a:extLst>
              <a:ext uri="{FF2B5EF4-FFF2-40B4-BE49-F238E27FC236}">
                <a16:creationId xmlns:a16="http://schemas.microsoft.com/office/drawing/2014/main" id="{3F838783-5BDA-F242-FB40-2B71FCACFC10}"/>
              </a:ext>
            </a:extLst>
          </p:cNvPr>
          <p:cNvSpPr txBox="1"/>
          <p:nvPr/>
        </p:nvSpPr>
        <p:spPr>
          <a:xfrm>
            <a:off x="8418181" y="6422490"/>
            <a:ext cx="3311828" cy="363946"/>
          </a:xfrm>
          <a:prstGeom prst="rect">
            <a:avLst/>
          </a:prstGeom>
          <a:noFill/>
        </p:spPr>
        <p:txBody>
          <a:bodyPr wrap="square">
            <a:spAutoFit/>
          </a:bodyPr>
          <a:lstStyle/>
          <a:p>
            <a:r>
              <a:rPr lang="en-GB">
                <a:solidFill>
                  <a:schemeClr val="bg1"/>
                </a:solidFill>
              </a:rPr>
              <a:t>https://aka.ms/aspire-manifest</a:t>
            </a:r>
          </a:p>
        </p:txBody>
      </p:sp>
      <p:sp>
        <p:nvSpPr>
          <p:cNvPr id="9" name="Text Placeholder 3">
            <a:extLst>
              <a:ext uri="{FF2B5EF4-FFF2-40B4-BE49-F238E27FC236}">
                <a16:creationId xmlns:a16="http://schemas.microsoft.com/office/drawing/2014/main" id="{7B8ED5BF-38B2-1B7C-641E-DB0A442DB66F}"/>
              </a:ext>
            </a:extLst>
          </p:cNvPr>
          <p:cNvSpPr txBox="1">
            <a:spLocks/>
          </p:cNvSpPr>
          <p:nvPr/>
        </p:nvSpPr>
        <p:spPr>
          <a:xfrm>
            <a:off x="1152773" y="4770893"/>
            <a:ext cx="4511136" cy="276999"/>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
                <a:schemeClr val="accent2"/>
              </a:buClr>
              <a:buSzPct val="90000"/>
              <a:buFontTx/>
              <a:buNone/>
              <a:tabLst/>
              <a:defRPr sz="1800" b="1" kern="1200" spc="0" baseline="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a:latin typeface="Open Sans"/>
                <a:ea typeface="Open Sans"/>
                <a:cs typeface="Open Sans"/>
              </a:rPr>
              <a:t>How to create/update</a:t>
            </a:r>
            <a:endParaRPr lang="en-US"/>
          </a:p>
        </p:txBody>
      </p:sp>
      <p:sp>
        <p:nvSpPr>
          <p:cNvPr id="6" name="Rectangle 5">
            <a:extLst>
              <a:ext uri="{FF2B5EF4-FFF2-40B4-BE49-F238E27FC236}">
                <a16:creationId xmlns:a16="http://schemas.microsoft.com/office/drawing/2014/main" id="{C6AC8E78-C077-5244-E07C-4EB3ADCC51D4}"/>
              </a:ext>
            </a:extLst>
          </p:cNvPr>
          <p:cNvSpPr/>
          <p:nvPr/>
        </p:nvSpPr>
        <p:spPr bwMode="auto">
          <a:xfrm>
            <a:off x="6249166" y="3157587"/>
            <a:ext cx="2959163" cy="362164"/>
          </a:xfrm>
          <a:prstGeom prst="rect">
            <a:avLst/>
          </a:prstGeom>
          <a:noFill/>
          <a:ln w="38100">
            <a:solidFill>
              <a:srgbClr val="F4364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543057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E8B6D-DD87-361B-5AEF-B19061EB07B6}"/>
              </a:ext>
            </a:extLst>
          </p:cNvPr>
          <p:cNvSpPr>
            <a:spLocks noGrp="1"/>
          </p:cNvSpPr>
          <p:nvPr>
            <p:ph type="title"/>
          </p:nvPr>
        </p:nvSpPr>
        <p:spPr>
          <a:xfrm>
            <a:off x="562684" y="2827024"/>
            <a:ext cx="3955079" cy="1571264"/>
          </a:xfrm>
        </p:spPr>
        <p:txBody>
          <a:bodyPr/>
          <a:lstStyle/>
          <a:p>
            <a:r>
              <a:rPr lang="en-US">
                <a:latin typeface="Open Sans"/>
                <a:ea typeface="Open Sans"/>
                <a:cs typeface="Open Sans"/>
              </a:rPr>
              <a:t>Demo:</a:t>
            </a:r>
            <a:br>
              <a:rPr lang="en-US"/>
            </a:br>
            <a:r>
              <a:rPr lang="en-US">
                <a:latin typeface="Open Sans"/>
                <a:ea typeface="Open Sans"/>
                <a:cs typeface="Open Sans"/>
              </a:rPr>
              <a:t>update manifest</a:t>
            </a:r>
            <a:endParaRPr lang="en-US"/>
          </a:p>
        </p:txBody>
      </p:sp>
      <p:sp>
        <p:nvSpPr>
          <p:cNvPr id="3" name="Text Placeholder 2">
            <a:extLst>
              <a:ext uri="{FF2B5EF4-FFF2-40B4-BE49-F238E27FC236}">
                <a16:creationId xmlns:a16="http://schemas.microsoft.com/office/drawing/2014/main" id="{6699C634-2ED0-B897-5D1B-5E77462653D6}"/>
              </a:ext>
            </a:extLst>
          </p:cNvPr>
          <p:cNvSpPr>
            <a:spLocks noGrp="1"/>
          </p:cNvSpPr>
          <p:nvPr>
            <p:ph type="body" sz="quarter" idx="12"/>
          </p:nvPr>
        </p:nvSpPr>
        <p:spPr>
          <a:xfrm>
            <a:off x="562684" y="4680839"/>
            <a:ext cx="3552507" cy="338147"/>
          </a:xfrm>
        </p:spPr>
        <p:txBody>
          <a:bodyPr/>
          <a:lstStyle/>
          <a:p>
            <a:r>
              <a:rPr lang="en-US">
                <a:latin typeface="Open Sans"/>
                <a:ea typeface="Open Sans"/>
                <a:cs typeface="Open Sans"/>
              </a:rPr>
              <a:t>Add components, update manifest file</a:t>
            </a:r>
            <a:endParaRPr lang="en-US"/>
          </a:p>
        </p:txBody>
      </p:sp>
      <p:pic>
        <p:nvPicPr>
          <p:cNvPr id="5" name="Picture Placeholder 4" descr="A person wearing glasses and smiling&#10;&#10;Description automatically generated">
            <a:extLst>
              <a:ext uri="{FF2B5EF4-FFF2-40B4-BE49-F238E27FC236}">
                <a16:creationId xmlns:a16="http://schemas.microsoft.com/office/drawing/2014/main" id="{BB175101-6D48-28EB-2541-6B76CE2643EF}"/>
              </a:ext>
            </a:extLst>
          </p:cNvPr>
          <p:cNvPicPr>
            <a:picLocks noGrp="1" noChangeAspect="1"/>
          </p:cNvPicPr>
          <p:nvPr>
            <p:ph type="pic" sz="quarter" idx="27"/>
          </p:nvPr>
        </p:nvPicPr>
        <p:blipFill>
          <a:blip r:embed="rId2"/>
          <a:srcRect/>
          <a:stretch/>
        </p:blipFill>
        <p:spPr/>
      </p:pic>
    </p:spTree>
    <p:extLst>
      <p:ext uri="{BB962C8B-B14F-4D97-AF65-F5344CB8AC3E}">
        <p14:creationId xmlns:p14="http://schemas.microsoft.com/office/powerpoint/2010/main" val="1640120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9BE17-AFF7-58AB-FBE4-537EDDFC9F45}"/>
              </a:ext>
            </a:extLst>
          </p:cNvPr>
          <p:cNvSpPr>
            <a:spLocks noGrp="1"/>
          </p:cNvSpPr>
          <p:nvPr>
            <p:ph type="title"/>
          </p:nvPr>
        </p:nvSpPr>
        <p:spPr>
          <a:xfrm>
            <a:off x="575296" y="2125629"/>
            <a:ext cx="5443720" cy="1846659"/>
          </a:xfrm>
        </p:spPr>
        <p:txBody>
          <a:bodyPr/>
          <a:lstStyle/>
          <a:p>
            <a:r>
              <a:rPr lang="en-US" dirty="0">
                <a:latin typeface="Open Sans"/>
                <a:ea typeface="Open Sans"/>
                <a:cs typeface="Open Sans"/>
              </a:rPr>
              <a:t>Chapter 4: What about JavaScript + .NET Aspire?</a:t>
            </a:r>
            <a:endParaRPr lang="en-US" dirty="0"/>
          </a:p>
        </p:txBody>
      </p:sp>
    </p:spTree>
    <p:extLst>
      <p:ext uri="{BB962C8B-B14F-4D97-AF65-F5344CB8AC3E}">
        <p14:creationId xmlns:p14="http://schemas.microsoft.com/office/powerpoint/2010/main" val="20290523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669657EF-E1B7-B50B-660F-C2D6FC4A3DBC}"/>
              </a:ext>
            </a:extLst>
          </p:cNvPr>
          <p:cNvSpPr/>
          <p:nvPr/>
        </p:nvSpPr>
        <p:spPr>
          <a:xfrm>
            <a:off x="6802194" y="1712890"/>
            <a:ext cx="3966691" cy="4114800"/>
          </a:xfrm>
          <a:prstGeom prst="round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Rectangle: Rounded Corners 8">
            <a:extLst>
              <a:ext uri="{FF2B5EF4-FFF2-40B4-BE49-F238E27FC236}">
                <a16:creationId xmlns:a16="http://schemas.microsoft.com/office/drawing/2014/main" id="{35B789D9-9AFF-3D41-6880-1C97FC2A517B}"/>
              </a:ext>
            </a:extLst>
          </p:cNvPr>
          <p:cNvSpPr/>
          <p:nvPr/>
        </p:nvSpPr>
        <p:spPr>
          <a:xfrm>
            <a:off x="1423115" y="1712890"/>
            <a:ext cx="3966691" cy="4114800"/>
          </a:xfrm>
          <a:prstGeom prst="round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88E623A5-105D-8666-AC00-3ADAB19AC281}"/>
              </a:ext>
            </a:extLst>
          </p:cNvPr>
          <p:cNvSpPr>
            <a:spLocks noGrp="1"/>
          </p:cNvSpPr>
          <p:nvPr>
            <p:ph type="title"/>
          </p:nvPr>
        </p:nvSpPr>
        <p:spPr>
          <a:xfrm>
            <a:off x="570677" y="422028"/>
            <a:ext cx="11018520" cy="615553"/>
          </a:xfrm>
        </p:spPr>
        <p:txBody>
          <a:bodyPr/>
          <a:lstStyle/>
          <a:p>
            <a:r>
              <a:rPr lang="en-US">
                <a:latin typeface="Open Sans"/>
                <a:ea typeface="Open Sans"/>
                <a:cs typeface="Open Sans"/>
              </a:rPr>
              <a:t>.NET concepts for JavaScript developers</a:t>
            </a:r>
            <a:endParaRPr lang="en-US"/>
          </a:p>
        </p:txBody>
      </p:sp>
      <p:sp>
        <p:nvSpPr>
          <p:cNvPr id="5" name="Text Placeholder 4">
            <a:extLst>
              <a:ext uri="{FF2B5EF4-FFF2-40B4-BE49-F238E27FC236}">
                <a16:creationId xmlns:a16="http://schemas.microsoft.com/office/drawing/2014/main" id="{CB365816-7593-A14A-B02B-101CE0A3D516}"/>
              </a:ext>
            </a:extLst>
          </p:cNvPr>
          <p:cNvSpPr>
            <a:spLocks noGrp="1"/>
          </p:cNvSpPr>
          <p:nvPr>
            <p:ph type="body" sz="quarter" idx="17"/>
          </p:nvPr>
        </p:nvSpPr>
        <p:spPr>
          <a:xfrm>
            <a:off x="6451332" y="1236736"/>
            <a:ext cx="4511136" cy="276999"/>
          </a:xfrm>
        </p:spPr>
        <p:txBody>
          <a:bodyPr/>
          <a:lstStyle/>
          <a:p>
            <a:pPr algn="ctr"/>
            <a:r>
              <a:rPr lang="en-US">
                <a:latin typeface="Open Sans"/>
                <a:ea typeface="Open Sans"/>
                <a:cs typeface="Open Sans"/>
              </a:rPr>
              <a:t>JavaScript</a:t>
            </a:r>
            <a:endParaRPr lang="en-US"/>
          </a:p>
        </p:txBody>
      </p:sp>
      <p:sp>
        <p:nvSpPr>
          <p:cNvPr id="4" name="Text Placeholder 3">
            <a:extLst>
              <a:ext uri="{FF2B5EF4-FFF2-40B4-BE49-F238E27FC236}">
                <a16:creationId xmlns:a16="http://schemas.microsoft.com/office/drawing/2014/main" id="{8DCBA984-5B6C-6E68-2559-63EE40457D54}"/>
              </a:ext>
            </a:extLst>
          </p:cNvPr>
          <p:cNvSpPr>
            <a:spLocks noGrp="1"/>
          </p:cNvSpPr>
          <p:nvPr>
            <p:ph type="body" sz="quarter" idx="16"/>
          </p:nvPr>
        </p:nvSpPr>
        <p:spPr>
          <a:xfrm>
            <a:off x="1150892" y="1330604"/>
            <a:ext cx="4511136" cy="276999"/>
          </a:xfrm>
        </p:spPr>
        <p:txBody>
          <a:bodyPr/>
          <a:lstStyle/>
          <a:p>
            <a:pPr algn="ctr"/>
            <a:r>
              <a:rPr lang="en-US">
                <a:latin typeface="Open Sans"/>
                <a:ea typeface="Open Sans"/>
                <a:cs typeface="Open Sans"/>
              </a:rPr>
              <a:t>.NET</a:t>
            </a:r>
            <a:endParaRPr lang="en-US"/>
          </a:p>
        </p:txBody>
      </p:sp>
      <p:sp>
        <p:nvSpPr>
          <p:cNvPr id="3" name="Content Placeholder 2">
            <a:extLst>
              <a:ext uri="{FF2B5EF4-FFF2-40B4-BE49-F238E27FC236}">
                <a16:creationId xmlns:a16="http://schemas.microsoft.com/office/drawing/2014/main" id="{D7335FAD-5B59-845C-B41A-E4EF8BAB3306}"/>
              </a:ext>
            </a:extLst>
          </p:cNvPr>
          <p:cNvSpPr>
            <a:spLocks noGrp="1"/>
          </p:cNvSpPr>
          <p:nvPr>
            <p:ph type="body" sz="quarter" idx="14"/>
          </p:nvPr>
        </p:nvSpPr>
        <p:spPr>
          <a:xfrm>
            <a:off x="1933283" y="2470939"/>
            <a:ext cx="2825461" cy="1071062"/>
          </a:xfrm>
        </p:spPr>
        <p:txBody>
          <a:bodyPr/>
          <a:lstStyle/>
          <a:p>
            <a:r>
              <a:rPr lang="en-US">
                <a:latin typeface="Open Sans"/>
                <a:ea typeface="Open Sans"/>
                <a:cs typeface="Open Sans"/>
              </a:rPr>
              <a:t>Project (.</a:t>
            </a:r>
            <a:r>
              <a:rPr lang="en-US" err="1">
                <a:latin typeface="Open Sans"/>
                <a:ea typeface="Open Sans"/>
                <a:cs typeface="Open Sans"/>
              </a:rPr>
              <a:t>csproj</a:t>
            </a:r>
            <a:r>
              <a:rPr lang="en-US">
                <a:latin typeface="Open Sans"/>
                <a:ea typeface="Open Sans"/>
                <a:cs typeface="Open Sans"/>
              </a:rPr>
              <a:t>)</a:t>
            </a:r>
          </a:p>
          <a:p>
            <a:r>
              <a:rPr lang="en-US">
                <a:latin typeface="Open Sans"/>
                <a:ea typeface="Open Sans"/>
                <a:cs typeface="Open Sans"/>
              </a:rPr>
              <a:t>Solution</a:t>
            </a:r>
          </a:p>
          <a:p>
            <a:r>
              <a:rPr lang="en-US">
                <a:latin typeface="Open Sans"/>
                <a:ea typeface="Open Sans"/>
                <a:cs typeface="Open Sans"/>
              </a:rPr>
              <a:t>NuGet, the system</a:t>
            </a:r>
          </a:p>
          <a:p>
            <a:r>
              <a:rPr lang="en-US">
                <a:latin typeface="Open Sans"/>
                <a:ea typeface="Open Sans"/>
                <a:cs typeface="Open Sans"/>
              </a:rPr>
              <a:t>NuGet package</a:t>
            </a:r>
          </a:p>
          <a:p>
            <a:r>
              <a:rPr lang="en-US">
                <a:latin typeface="Open Sans"/>
                <a:ea typeface="Open Sans"/>
                <a:cs typeface="Open Sans"/>
              </a:rPr>
              <a:t>C# (created by Anders Hejlsberg et al)</a:t>
            </a:r>
            <a:endParaRPr lang="en-US"/>
          </a:p>
        </p:txBody>
      </p:sp>
      <p:sp>
        <p:nvSpPr>
          <p:cNvPr id="6" name="Text Placeholder 5">
            <a:extLst>
              <a:ext uri="{FF2B5EF4-FFF2-40B4-BE49-F238E27FC236}">
                <a16:creationId xmlns:a16="http://schemas.microsoft.com/office/drawing/2014/main" id="{0F7EC484-56D6-73DF-3E45-1FF1D0021381}"/>
              </a:ext>
            </a:extLst>
          </p:cNvPr>
          <p:cNvSpPr>
            <a:spLocks noGrp="1"/>
          </p:cNvSpPr>
          <p:nvPr>
            <p:ph type="body" sz="quarter" idx="18"/>
          </p:nvPr>
        </p:nvSpPr>
        <p:spPr>
          <a:xfrm>
            <a:off x="7191287" y="2463507"/>
            <a:ext cx="3472420" cy="1071062"/>
          </a:xfrm>
        </p:spPr>
        <p:txBody>
          <a:bodyPr/>
          <a:lstStyle/>
          <a:p>
            <a:r>
              <a:rPr lang="en-US">
                <a:latin typeface="Open Sans"/>
                <a:ea typeface="Open Sans"/>
                <a:cs typeface="Open Sans"/>
              </a:rPr>
              <a:t>Node.js project (</a:t>
            </a:r>
            <a:r>
              <a:rPr lang="en-US" err="1">
                <a:latin typeface="Open Sans"/>
                <a:ea typeface="Open Sans"/>
                <a:cs typeface="Open Sans"/>
              </a:rPr>
              <a:t>package.json</a:t>
            </a:r>
            <a:r>
              <a:rPr lang="en-US">
                <a:latin typeface="Open Sans"/>
                <a:ea typeface="Open Sans"/>
                <a:cs typeface="Open Sans"/>
              </a:rPr>
              <a:t>)</a:t>
            </a:r>
          </a:p>
          <a:p>
            <a:r>
              <a:rPr lang="en-US" err="1">
                <a:latin typeface="Open Sans"/>
                <a:ea typeface="Open Sans"/>
                <a:cs typeface="Open Sans"/>
              </a:rPr>
              <a:t>Monorepo</a:t>
            </a:r>
            <a:endParaRPr lang="en-US">
              <a:latin typeface="Open Sans"/>
              <a:ea typeface="Open Sans"/>
              <a:cs typeface="Open Sans"/>
            </a:endParaRPr>
          </a:p>
          <a:p>
            <a:r>
              <a:rPr lang="en-US">
                <a:latin typeface="Open Sans"/>
                <a:ea typeface="Open Sans"/>
                <a:cs typeface="Open Sans"/>
              </a:rPr>
              <a:t>NPM (Node package manager)</a:t>
            </a:r>
          </a:p>
          <a:p>
            <a:r>
              <a:rPr lang="en-US">
                <a:latin typeface="Open Sans"/>
                <a:ea typeface="Open Sans"/>
                <a:cs typeface="Open Sans"/>
              </a:rPr>
              <a:t>NPM package</a:t>
            </a:r>
          </a:p>
          <a:p>
            <a:r>
              <a:rPr lang="en-US">
                <a:latin typeface="Open Sans"/>
                <a:ea typeface="Open Sans"/>
                <a:cs typeface="Open Sans"/>
              </a:rPr>
              <a:t>TypeScript (created by Anders Hejlsberg et al)</a:t>
            </a:r>
            <a:endParaRPr lang="en-US"/>
          </a:p>
        </p:txBody>
      </p:sp>
    </p:spTree>
    <p:extLst>
      <p:ext uri="{BB962C8B-B14F-4D97-AF65-F5344CB8AC3E}">
        <p14:creationId xmlns:p14="http://schemas.microsoft.com/office/powerpoint/2010/main" val="244009614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BB98D-0026-B0DF-1B58-C63A9C3BDEA2}"/>
              </a:ext>
            </a:extLst>
          </p:cNvPr>
          <p:cNvSpPr>
            <a:spLocks noGrp="1"/>
          </p:cNvSpPr>
          <p:nvPr>
            <p:ph type="title"/>
          </p:nvPr>
        </p:nvSpPr>
        <p:spPr>
          <a:xfrm>
            <a:off x="570677" y="422028"/>
            <a:ext cx="11018520" cy="615553"/>
          </a:xfrm>
        </p:spPr>
        <p:txBody>
          <a:bodyPr wrap="square" anchor="t">
            <a:normAutofit/>
          </a:bodyPr>
          <a:lstStyle/>
          <a:p>
            <a:r>
              <a:rPr lang="en-GB">
                <a:latin typeface="Open Sans"/>
                <a:ea typeface="Open Sans"/>
                <a:cs typeface="Open Sans"/>
              </a:rPr>
              <a:t>Same idea, </a:t>
            </a:r>
            <a:r>
              <a:rPr lang="en-GB" err="1">
                <a:latin typeface="Open Sans"/>
                <a:ea typeface="Open Sans"/>
                <a:cs typeface="Open Sans"/>
              </a:rPr>
              <a:t>AppHost</a:t>
            </a:r>
            <a:endParaRPr lang="en-GB" err="1"/>
          </a:p>
        </p:txBody>
      </p:sp>
      <p:sp>
        <p:nvSpPr>
          <p:cNvPr id="3" name="Text Placeholder 2">
            <a:extLst>
              <a:ext uri="{FF2B5EF4-FFF2-40B4-BE49-F238E27FC236}">
                <a16:creationId xmlns:a16="http://schemas.microsoft.com/office/drawing/2014/main" id="{0AC568B1-50B4-384B-E2FF-2D60E8665E66}"/>
              </a:ext>
            </a:extLst>
          </p:cNvPr>
          <p:cNvSpPr>
            <a:spLocks noGrp="1"/>
          </p:cNvSpPr>
          <p:nvPr>
            <p:ph type="body" sz="quarter" idx="16"/>
          </p:nvPr>
        </p:nvSpPr>
        <p:spPr>
          <a:xfrm>
            <a:off x="570677" y="1410138"/>
            <a:ext cx="3573130" cy="276999"/>
          </a:xfrm>
        </p:spPr>
        <p:txBody>
          <a:bodyPr wrap="square" anchor="t">
            <a:normAutofit fontScale="92500"/>
          </a:bodyPr>
          <a:lstStyle/>
          <a:p>
            <a:pPr>
              <a:spcAft>
                <a:spcPts val="600"/>
              </a:spcAft>
            </a:pPr>
            <a:r>
              <a:rPr lang="en-GB">
                <a:latin typeface="Open Sans"/>
                <a:ea typeface="Open Sans"/>
                <a:cs typeface="Open Sans"/>
              </a:rPr>
              <a:t>Orchestrate projects in </a:t>
            </a:r>
            <a:r>
              <a:rPr lang="en-GB" err="1">
                <a:latin typeface="Open Sans"/>
                <a:ea typeface="Open Sans"/>
                <a:cs typeface="Open Sans"/>
              </a:rPr>
              <a:t>AppHost</a:t>
            </a:r>
            <a:endParaRPr lang="en-US" err="1"/>
          </a:p>
        </p:txBody>
      </p:sp>
      <p:sp>
        <p:nvSpPr>
          <p:cNvPr id="11" name="Text Placeholder 3">
            <a:extLst>
              <a:ext uri="{FF2B5EF4-FFF2-40B4-BE49-F238E27FC236}">
                <a16:creationId xmlns:a16="http://schemas.microsoft.com/office/drawing/2014/main" id="{70627CCB-5C8E-3A29-0E55-F97FF10B840D}"/>
              </a:ext>
            </a:extLst>
          </p:cNvPr>
          <p:cNvSpPr>
            <a:spLocks noGrp="1"/>
          </p:cNvSpPr>
          <p:nvPr>
            <p:ph type="body" sz="quarter" idx="14"/>
          </p:nvPr>
        </p:nvSpPr>
        <p:spPr>
          <a:xfrm>
            <a:off x="570677" y="1919714"/>
            <a:ext cx="3573130" cy="966418"/>
          </a:xfrm>
        </p:spPr>
        <p:txBody>
          <a:bodyPr/>
          <a:lstStyle/>
          <a:p>
            <a:r>
              <a:rPr lang="en-US" sz="1200" b="1" err="1">
                <a:latin typeface="Segoe UI"/>
                <a:ea typeface="Open Sans"/>
                <a:cs typeface="Segoe UI"/>
              </a:rPr>
              <a:t>WithReference</a:t>
            </a:r>
            <a:r>
              <a:rPr lang="en-US" sz="1200" b="1">
                <a:latin typeface="Segoe UI"/>
                <a:ea typeface="Open Sans"/>
                <a:cs typeface="Segoe UI"/>
              </a:rPr>
              <a:t>, </a:t>
            </a:r>
            <a:r>
              <a:rPr lang="en-US" sz="1200">
                <a:latin typeface="Segoe UI"/>
                <a:ea typeface="Open Sans"/>
                <a:cs typeface="Segoe UI"/>
              </a:rPr>
              <a:t>connect backend with frontend</a:t>
            </a:r>
          </a:p>
          <a:p>
            <a:r>
              <a:rPr lang="en-US" b="1">
                <a:latin typeface="Segoe UI"/>
                <a:ea typeface="Open Sans"/>
                <a:cs typeface="Segoe UI"/>
              </a:rPr>
              <a:t>Compose. </a:t>
            </a:r>
            <a:r>
              <a:rPr lang="en-US">
                <a:latin typeface="Segoe UI"/>
                <a:ea typeface="Open Sans"/>
                <a:cs typeface="Segoe UI"/>
              </a:rPr>
              <a:t>Add whatever components you want here, </a:t>
            </a:r>
            <a:r>
              <a:rPr lang="en-US" err="1">
                <a:latin typeface="Segoe UI"/>
                <a:ea typeface="Open Sans"/>
                <a:cs typeface="Segoe UI"/>
              </a:rPr>
              <a:t>e.g</a:t>
            </a:r>
            <a:r>
              <a:rPr lang="en-US">
                <a:latin typeface="Segoe UI"/>
                <a:ea typeface="Open Sans"/>
                <a:cs typeface="Segoe UI"/>
              </a:rPr>
              <a:t> Redis, </a:t>
            </a:r>
            <a:r>
              <a:rPr lang="en-US" err="1">
                <a:latin typeface="Segoe UI"/>
                <a:ea typeface="Open Sans"/>
                <a:cs typeface="Segoe UI"/>
              </a:rPr>
              <a:t>ServiceBus</a:t>
            </a:r>
            <a:r>
              <a:rPr lang="en-US">
                <a:latin typeface="Segoe UI"/>
                <a:ea typeface="Open Sans"/>
                <a:cs typeface="Segoe UI"/>
              </a:rPr>
              <a:t> </a:t>
            </a:r>
            <a:r>
              <a:rPr lang="en-US" err="1">
                <a:latin typeface="Segoe UI"/>
                <a:ea typeface="Open Sans"/>
                <a:cs typeface="Segoe UI"/>
              </a:rPr>
              <a:t>etc</a:t>
            </a:r>
            <a:endParaRPr lang="en-US" sz="1200">
              <a:ea typeface="Open Sans"/>
            </a:endParaRPr>
          </a:p>
          <a:p>
            <a:endParaRPr lang="en-US"/>
          </a:p>
        </p:txBody>
      </p:sp>
      <p:sp>
        <p:nvSpPr>
          <p:cNvPr id="4" name="TextBox 3">
            <a:extLst>
              <a:ext uri="{FF2B5EF4-FFF2-40B4-BE49-F238E27FC236}">
                <a16:creationId xmlns:a16="http://schemas.microsoft.com/office/drawing/2014/main" id="{30442C02-5B3B-3B08-42A2-F9E973002E08}"/>
              </a:ext>
            </a:extLst>
          </p:cNvPr>
          <p:cNvSpPr txBox="1"/>
          <p:nvPr/>
        </p:nvSpPr>
        <p:spPr>
          <a:xfrm>
            <a:off x="7784214" y="6083005"/>
            <a:ext cx="4078176" cy="27161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750">
                <a:solidFill>
                  <a:schemeClr val="bg1"/>
                </a:solidFill>
              </a:rPr>
              <a:t>https://aka.ms/aspire-javascript</a:t>
            </a:r>
            <a:endParaRPr lang="en-US" sz="1750">
              <a:solidFill>
                <a:schemeClr val="bg1"/>
              </a:solidFill>
              <a:cs typeface="Segoe Sans Text"/>
            </a:endParaRPr>
          </a:p>
        </p:txBody>
      </p:sp>
      <p:pic>
        <p:nvPicPr>
          <p:cNvPr id="5" name="Picture 4" descr="A screenshot of a computer program&#10;&#10;Description automatically generated">
            <a:extLst>
              <a:ext uri="{FF2B5EF4-FFF2-40B4-BE49-F238E27FC236}">
                <a16:creationId xmlns:a16="http://schemas.microsoft.com/office/drawing/2014/main" id="{62BD4F63-D7B0-F282-2242-BAE2271964C8}"/>
              </a:ext>
            </a:extLst>
          </p:cNvPr>
          <p:cNvPicPr>
            <a:picLocks noChangeAspect="1"/>
          </p:cNvPicPr>
          <p:nvPr/>
        </p:nvPicPr>
        <p:blipFill>
          <a:blip r:embed="rId3"/>
          <a:stretch>
            <a:fillRect/>
          </a:stretch>
        </p:blipFill>
        <p:spPr>
          <a:xfrm>
            <a:off x="5273479" y="1755952"/>
            <a:ext cx="4598177" cy="3563399"/>
          </a:xfrm>
          <a:prstGeom prst="rect">
            <a:avLst/>
          </a:prstGeom>
        </p:spPr>
      </p:pic>
      <p:sp>
        <p:nvSpPr>
          <p:cNvPr id="7" name="Rectangle 6">
            <a:extLst>
              <a:ext uri="{FF2B5EF4-FFF2-40B4-BE49-F238E27FC236}">
                <a16:creationId xmlns:a16="http://schemas.microsoft.com/office/drawing/2014/main" id="{DF8B6169-BB54-D600-4B6E-1441CEE0A798}"/>
              </a:ext>
            </a:extLst>
          </p:cNvPr>
          <p:cNvSpPr/>
          <p:nvPr/>
        </p:nvSpPr>
        <p:spPr bwMode="auto">
          <a:xfrm>
            <a:off x="5441324" y="2665925"/>
            <a:ext cx="1526146" cy="167426"/>
          </a:xfrm>
          <a:prstGeom prst="rect">
            <a:avLst/>
          </a:prstGeom>
          <a:noFill/>
          <a:ln w="38100">
            <a:solidFill>
              <a:srgbClr val="F4364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8BA1FA59-07F3-F17E-5C71-2DC1893F20AD}"/>
              </a:ext>
            </a:extLst>
          </p:cNvPr>
          <p:cNvSpPr/>
          <p:nvPr/>
        </p:nvSpPr>
        <p:spPr bwMode="auto">
          <a:xfrm>
            <a:off x="5273479" y="2055600"/>
            <a:ext cx="4475828" cy="365627"/>
          </a:xfrm>
          <a:prstGeom prst="rect">
            <a:avLst/>
          </a:prstGeom>
          <a:noFill/>
          <a:ln w="38100">
            <a:solidFill>
              <a:srgbClr val="F4364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4753820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3E7C8-F4D6-500B-E1A5-AAD30B3AD8FF}"/>
              </a:ext>
            </a:extLst>
          </p:cNvPr>
          <p:cNvSpPr>
            <a:spLocks noGrp="1"/>
          </p:cNvSpPr>
          <p:nvPr>
            <p:ph type="title"/>
          </p:nvPr>
        </p:nvSpPr>
        <p:spPr>
          <a:xfrm>
            <a:off x="570677" y="422028"/>
            <a:ext cx="11018520" cy="615553"/>
          </a:xfrm>
        </p:spPr>
        <p:txBody>
          <a:bodyPr wrap="square" anchor="t">
            <a:normAutofit/>
          </a:bodyPr>
          <a:lstStyle/>
          <a:p>
            <a:r>
              <a:rPr lang="en-US"/>
              <a:t>Just works, Frontend project</a:t>
            </a:r>
          </a:p>
        </p:txBody>
      </p:sp>
      <p:sp>
        <p:nvSpPr>
          <p:cNvPr id="11" name="Text Placeholder 2">
            <a:extLst>
              <a:ext uri="{FF2B5EF4-FFF2-40B4-BE49-F238E27FC236}">
                <a16:creationId xmlns:a16="http://schemas.microsoft.com/office/drawing/2014/main" id="{C6C2FD9A-089D-C7AF-0430-C9136C919E8C}"/>
              </a:ext>
            </a:extLst>
          </p:cNvPr>
          <p:cNvSpPr>
            <a:spLocks noGrp="1"/>
          </p:cNvSpPr>
          <p:nvPr>
            <p:ph type="body" sz="quarter" idx="16"/>
          </p:nvPr>
        </p:nvSpPr>
        <p:spPr>
          <a:xfrm>
            <a:off x="570677" y="1410138"/>
            <a:ext cx="3573130" cy="553998"/>
          </a:xfrm>
        </p:spPr>
        <p:txBody>
          <a:bodyPr/>
          <a:lstStyle/>
          <a:p>
            <a:r>
              <a:rPr lang="en-US" dirty="0">
                <a:latin typeface="Open Sans"/>
                <a:ea typeface="Open Sans"/>
                <a:cs typeface="Open Sans"/>
              </a:rPr>
              <a:t>API backend is available in proxy.conf.js (env variables)</a:t>
            </a:r>
            <a:endParaRPr lang="en-US" dirty="0"/>
          </a:p>
        </p:txBody>
      </p:sp>
      <p:pic>
        <p:nvPicPr>
          <p:cNvPr id="6" name="Picture 5" descr="A screen shot of a computer code&#10;&#10;Description automatically generated">
            <a:extLst>
              <a:ext uri="{FF2B5EF4-FFF2-40B4-BE49-F238E27FC236}">
                <a16:creationId xmlns:a16="http://schemas.microsoft.com/office/drawing/2014/main" id="{BD2330FF-DF7D-DAF0-9268-1C7FC4CEECC2}"/>
              </a:ext>
            </a:extLst>
          </p:cNvPr>
          <p:cNvPicPr>
            <a:picLocks noChangeAspect="1"/>
          </p:cNvPicPr>
          <p:nvPr/>
        </p:nvPicPr>
        <p:blipFill>
          <a:blip r:embed="rId2"/>
          <a:stretch>
            <a:fillRect/>
          </a:stretch>
        </p:blipFill>
        <p:spPr>
          <a:xfrm>
            <a:off x="5322676" y="2556205"/>
            <a:ext cx="6140768" cy="2011101"/>
          </a:xfrm>
          <a:prstGeom prst="rect">
            <a:avLst/>
          </a:prstGeom>
          <a:noFill/>
          <a:effectLst>
            <a:outerShdw blurRad="241300" dist="304800" dir="2700000" sx="101000" sy="101000" algn="ctr" rotWithShape="0">
              <a:srgbClr val="000000">
                <a:alpha val="17000"/>
              </a:srgbClr>
            </a:outerShdw>
          </a:effectLst>
        </p:spPr>
      </p:pic>
      <p:sp>
        <p:nvSpPr>
          <p:cNvPr id="4" name="TextBox 3">
            <a:extLst>
              <a:ext uri="{FF2B5EF4-FFF2-40B4-BE49-F238E27FC236}">
                <a16:creationId xmlns:a16="http://schemas.microsoft.com/office/drawing/2014/main" id="{81350DFD-AC29-D354-56B4-E0B672C3E0EA}"/>
              </a:ext>
            </a:extLst>
          </p:cNvPr>
          <p:cNvSpPr txBox="1"/>
          <p:nvPr/>
        </p:nvSpPr>
        <p:spPr>
          <a:xfrm>
            <a:off x="372193" y="2934043"/>
            <a:ext cx="4222782" cy="4438138"/>
          </a:xfrm>
          <a:prstGeom prst="rect">
            <a:avLst/>
          </a:prstGeom>
          <a:noFill/>
        </p:spPr>
        <p:txBody>
          <a:bodyPr wrap="square">
            <a:spAutoFit/>
          </a:bodyPr>
          <a:lstStyle/>
          <a:p>
            <a:r>
              <a:rPr lang="en-GB" dirty="0" err="1">
                <a:solidFill>
                  <a:schemeClr val="bg1"/>
                </a:solidFill>
              </a:rPr>
              <a:t>module.exports</a:t>
            </a:r>
            <a:r>
              <a:rPr lang="en-GB" dirty="0">
                <a:solidFill>
                  <a:schemeClr val="bg1"/>
                </a:solidFill>
              </a:rPr>
              <a:t> = {</a:t>
            </a:r>
          </a:p>
          <a:p>
            <a:r>
              <a:rPr lang="en-GB" dirty="0">
                <a:solidFill>
                  <a:schemeClr val="bg1"/>
                </a:solidFill>
              </a:rPr>
              <a:t>  "/</a:t>
            </a:r>
            <a:r>
              <a:rPr lang="en-GB" dirty="0" err="1">
                <a:solidFill>
                  <a:schemeClr val="bg1"/>
                </a:solidFill>
              </a:rPr>
              <a:t>api</a:t>
            </a:r>
            <a:r>
              <a:rPr lang="en-GB" dirty="0">
                <a:solidFill>
                  <a:schemeClr val="bg1"/>
                </a:solidFill>
              </a:rPr>
              <a:t>": {</a:t>
            </a:r>
          </a:p>
          <a:p>
            <a:r>
              <a:rPr lang="en-GB" dirty="0">
                <a:solidFill>
                  <a:schemeClr val="bg1"/>
                </a:solidFill>
              </a:rPr>
              <a:t>    target:</a:t>
            </a:r>
          </a:p>
          <a:p>
            <a:r>
              <a:rPr lang="en-GB" b="1" dirty="0">
                <a:solidFill>
                  <a:schemeClr val="bg1"/>
                </a:solidFill>
              </a:rPr>
              <a:t>      </a:t>
            </a:r>
            <a:r>
              <a:rPr lang="en-GB" b="1" dirty="0" err="1">
                <a:solidFill>
                  <a:schemeClr val="bg1"/>
                </a:solidFill>
              </a:rPr>
              <a:t>process.env</a:t>
            </a:r>
            <a:r>
              <a:rPr lang="en-GB" b="1" dirty="0">
                <a:solidFill>
                  <a:schemeClr val="bg1"/>
                </a:solidFill>
              </a:rPr>
              <a:t>["services__weatherapi__https__0"] ||</a:t>
            </a:r>
          </a:p>
          <a:p>
            <a:r>
              <a:rPr lang="en-GB" b="1" dirty="0">
                <a:solidFill>
                  <a:schemeClr val="bg1"/>
                </a:solidFill>
              </a:rPr>
              <a:t>      </a:t>
            </a:r>
            <a:r>
              <a:rPr lang="en-GB" b="1" dirty="0" err="1">
                <a:solidFill>
                  <a:schemeClr val="bg1"/>
                </a:solidFill>
              </a:rPr>
              <a:t>process.env</a:t>
            </a:r>
            <a:r>
              <a:rPr lang="en-GB" b="1" dirty="0">
                <a:solidFill>
                  <a:schemeClr val="bg1"/>
                </a:solidFill>
              </a:rPr>
              <a:t>["services__weatherapi__http__0"],</a:t>
            </a:r>
          </a:p>
          <a:p>
            <a:r>
              <a:rPr lang="en-GB" dirty="0">
                <a:solidFill>
                  <a:schemeClr val="bg1"/>
                </a:solidFill>
              </a:rPr>
              <a:t>    secure: </a:t>
            </a:r>
            <a:r>
              <a:rPr lang="en-GB" dirty="0" err="1">
                <a:solidFill>
                  <a:schemeClr val="bg1"/>
                </a:solidFill>
              </a:rPr>
              <a:t>process.env</a:t>
            </a:r>
            <a:r>
              <a:rPr lang="en-GB" dirty="0">
                <a:solidFill>
                  <a:schemeClr val="bg1"/>
                </a:solidFill>
              </a:rPr>
              <a:t>["NODE_ENV"] !== "development",</a:t>
            </a:r>
          </a:p>
          <a:p>
            <a:r>
              <a:rPr lang="en-GB" dirty="0">
                <a:solidFill>
                  <a:schemeClr val="bg1"/>
                </a:solidFill>
              </a:rPr>
              <a:t>    </a:t>
            </a:r>
            <a:r>
              <a:rPr lang="en-GB" dirty="0" err="1">
                <a:solidFill>
                  <a:schemeClr val="bg1"/>
                </a:solidFill>
              </a:rPr>
              <a:t>pathRewrite</a:t>
            </a:r>
            <a:r>
              <a:rPr lang="en-GB" dirty="0">
                <a:solidFill>
                  <a:schemeClr val="bg1"/>
                </a:solidFill>
              </a:rPr>
              <a:t>: {</a:t>
            </a:r>
          </a:p>
          <a:p>
            <a:r>
              <a:rPr lang="en-GB" dirty="0">
                <a:solidFill>
                  <a:schemeClr val="bg1"/>
                </a:solidFill>
              </a:rPr>
              <a:t>      "^/</a:t>
            </a:r>
            <a:r>
              <a:rPr lang="en-GB" dirty="0" err="1">
                <a:solidFill>
                  <a:schemeClr val="bg1"/>
                </a:solidFill>
              </a:rPr>
              <a:t>api</a:t>
            </a:r>
            <a:r>
              <a:rPr lang="en-GB" dirty="0">
                <a:solidFill>
                  <a:schemeClr val="bg1"/>
                </a:solidFill>
              </a:rPr>
              <a:t>": "",</a:t>
            </a:r>
          </a:p>
          <a:p>
            <a:r>
              <a:rPr lang="en-GB" dirty="0">
                <a:solidFill>
                  <a:schemeClr val="bg1"/>
                </a:solidFill>
              </a:rPr>
              <a:t>    },</a:t>
            </a:r>
          </a:p>
          <a:p>
            <a:r>
              <a:rPr lang="en-GB" dirty="0">
                <a:solidFill>
                  <a:schemeClr val="bg1"/>
                </a:solidFill>
              </a:rPr>
              <a:t>  },</a:t>
            </a:r>
          </a:p>
          <a:p>
            <a:r>
              <a:rPr lang="en-GB" dirty="0">
                <a:solidFill>
                  <a:schemeClr val="bg1"/>
                </a:solidFill>
              </a:rPr>
              <a:t>};</a:t>
            </a:r>
          </a:p>
          <a:p>
            <a:br>
              <a:rPr lang="en-GB" dirty="0">
                <a:solidFill>
                  <a:schemeClr val="bg1"/>
                </a:solidFill>
              </a:rPr>
            </a:br>
            <a:endParaRPr lang="en-GB" dirty="0">
              <a:solidFill>
                <a:schemeClr val="bg1"/>
              </a:solidFill>
            </a:endParaRPr>
          </a:p>
        </p:txBody>
      </p:sp>
    </p:spTree>
    <p:extLst>
      <p:ext uri="{BB962C8B-B14F-4D97-AF65-F5344CB8AC3E}">
        <p14:creationId xmlns:p14="http://schemas.microsoft.com/office/powerpoint/2010/main" val="32286931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5D381-ED7E-03E3-4B04-AFEB9D94962B}"/>
              </a:ext>
            </a:extLst>
          </p:cNvPr>
          <p:cNvSpPr>
            <a:spLocks noGrp="1"/>
          </p:cNvSpPr>
          <p:nvPr>
            <p:ph type="title"/>
          </p:nvPr>
        </p:nvSpPr>
        <p:spPr>
          <a:xfrm>
            <a:off x="588262" y="978391"/>
            <a:ext cx="11050081" cy="615553"/>
          </a:xfrm>
        </p:spPr>
        <p:txBody>
          <a:bodyPr/>
          <a:lstStyle/>
          <a:p>
            <a:r>
              <a:rPr lang="en-US"/>
              <a:t>Agenda</a:t>
            </a:r>
          </a:p>
        </p:txBody>
      </p:sp>
      <p:sp>
        <p:nvSpPr>
          <p:cNvPr id="3" name="Text Placeholder 2">
            <a:extLst>
              <a:ext uri="{FF2B5EF4-FFF2-40B4-BE49-F238E27FC236}">
                <a16:creationId xmlns:a16="http://schemas.microsoft.com/office/drawing/2014/main" id="{86C0494D-6AAF-C016-E1EA-D3719E8A5336}"/>
              </a:ext>
            </a:extLst>
          </p:cNvPr>
          <p:cNvSpPr>
            <a:spLocks noGrp="1"/>
          </p:cNvSpPr>
          <p:nvPr>
            <p:ph type="body" sz="quarter" idx="16"/>
          </p:nvPr>
        </p:nvSpPr>
        <p:spPr>
          <a:xfrm>
            <a:off x="1688750" y="3285189"/>
            <a:ext cx="2313432" cy="276999"/>
          </a:xfrm>
        </p:spPr>
        <p:txBody>
          <a:bodyPr/>
          <a:lstStyle/>
          <a:p>
            <a:r>
              <a:rPr lang="en-US" dirty="0">
                <a:latin typeface="Open Sans"/>
                <a:ea typeface="Open Sans"/>
                <a:cs typeface="Open Sans"/>
              </a:rPr>
              <a:t>What is .NET Aspire</a:t>
            </a:r>
            <a:endParaRPr lang="en-US" dirty="0"/>
          </a:p>
        </p:txBody>
      </p:sp>
      <p:sp>
        <p:nvSpPr>
          <p:cNvPr id="4" name="Text Placeholder 3">
            <a:extLst>
              <a:ext uri="{FF2B5EF4-FFF2-40B4-BE49-F238E27FC236}">
                <a16:creationId xmlns:a16="http://schemas.microsoft.com/office/drawing/2014/main" id="{6505B927-B0FB-37D7-DA8F-29F71B316B3F}"/>
              </a:ext>
            </a:extLst>
          </p:cNvPr>
          <p:cNvSpPr>
            <a:spLocks noGrp="1"/>
          </p:cNvSpPr>
          <p:nvPr>
            <p:ph type="body" sz="quarter" idx="17"/>
          </p:nvPr>
        </p:nvSpPr>
        <p:spPr>
          <a:xfrm>
            <a:off x="4939284" y="3285189"/>
            <a:ext cx="2313432" cy="553998"/>
          </a:xfrm>
        </p:spPr>
        <p:txBody>
          <a:bodyPr/>
          <a:lstStyle/>
          <a:p>
            <a:r>
              <a:rPr lang="en-US" dirty="0">
                <a:latin typeface="Open Sans"/>
                <a:ea typeface="Open Sans"/>
                <a:cs typeface="Open Sans"/>
              </a:rPr>
              <a:t>Your first .NET Aspire project</a:t>
            </a:r>
            <a:endParaRPr lang="en-US" dirty="0"/>
          </a:p>
        </p:txBody>
      </p:sp>
      <p:sp>
        <p:nvSpPr>
          <p:cNvPr id="5" name="Text Placeholder 4">
            <a:extLst>
              <a:ext uri="{FF2B5EF4-FFF2-40B4-BE49-F238E27FC236}">
                <a16:creationId xmlns:a16="http://schemas.microsoft.com/office/drawing/2014/main" id="{177318DF-2BBA-0947-B01E-4B65C01B36D3}"/>
              </a:ext>
            </a:extLst>
          </p:cNvPr>
          <p:cNvSpPr>
            <a:spLocks noGrp="1"/>
          </p:cNvSpPr>
          <p:nvPr>
            <p:ph type="body" sz="quarter" idx="18"/>
          </p:nvPr>
        </p:nvSpPr>
        <p:spPr>
          <a:xfrm>
            <a:off x="8189820" y="3285189"/>
            <a:ext cx="2313432" cy="553998"/>
          </a:xfrm>
        </p:spPr>
        <p:txBody>
          <a:bodyPr/>
          <a:lstStyle/>
          <a:p>
            <a:r>
              <a:rPr lang="en-US">
                <a:latin typeface="Open Sans"/>
                <a:ea typeface="Open Sans"/>
                <a:cs typeface="Open Sans"/>
              </a:rPr>
              <a:t>Orchestration explained</a:t>
            </a:r>
            <a:endParaRPr lang="en-US"/>
          </a:p>
        </p:txBody>
      </p:sp>
      <p:sp>
        <p:nvSpPr>
          <p:cNvPr id="6" name="Text Placeholder 5">
            <a:extLst>
              <a:ext uri="{FF2B5EF4-FFF2-40B4-BE49-F238E27FC236}">
                <a16:creationId xmlns:a16="http://schemas.microsoft.com/office/drawing/2014/main" id="{395769B3-F0C9-6DDB-70BA-A3CAA3003A53}"/>
              </a:ext>
            </a:extLst>
          </p:cNvPr>
          <p:cNvSpPr>
            <a:spLocks noGrp="1"/>
          </p:cNvSpPr>
          <p:nvPr>
            <p:ph type="body" sz="quarter" idx="20"/>
          </p:nvPr>
        </p:nvSpPr>
        <p:spPr>
          <a:xfrm>
            <a:off x="5236948" y="2311962"/>
            <a:ext cx="1718105" cy="738664"/>
          </a:xfrm>
        </p:spPr>
        <p:txBody>
          <a:bodyPr/>
          <a:lstStyle/>
          <a:p>
            <a:r>
              <a:rPr lang="en-US"/>
              <a:t>02</a:t>
            </a:r>
          </a:p>
        </p:txBody>
      </p:sp>
      <p:sp>
        <p:nvSpPr>
          <p:cNvPr id="7" name="Text Placeholder 6">
            <a:extLst>
              <a:ext uri="{FF2B5EF4-FFF2-40B4-BE49-F238E27FC236}">
                <a16:creationId xmlns:a16="http://schemas.microsoft.com/office/drawing/2014/main" id="{BB1E2A87-1DF8-3CFE-1F43-E602AB46DF91}"/>
              </a:ext>
            </a:extLst>
          </p:cNvPr>
          <p:cNvSpPr>
            <a:spLocks noGrp="1"/>
          </p:cNvSpPr>
          <p:nvPr>
            <p:ph type="body" sz="quarter" idx="21"/>
          </p:nvPr>
        </p:nvSpPr>
        <p:spPr>
          <a:xfrm>
            <a:off x="1986414" y="2311962"/>
            <a:ext cx="1718105" cy="738664"/>
          </a:xfrm>
        </p:spPr>
        <p:txBody>
          <a:bodyPr/>
          <a:lstStyle/>
          <a:p>
            <a:r>
              <a:rPr lang="en-US"/>
              <a:t>01</a:t>
            </a:r>
          </a:p>
        </p:txBody>
      </p:sp>
      <p:sp>
        <p:nvSpPr>
          <p:cNvPr id="8" name="Text Placeholder 7">
            <a:extLst>
              <a:ext uri="{FF2B5EF4-FFF2-40B4-BE49-F238E27FC236}">
                <a16:creationId xmlns:a16="http://schemas.microsoft.com/office/drawing/2014/main" id="{47CF20EE-2ADC-1453-A5DC-F0D05FA75CFD}"/>
              </a:ext>
            </a:extLst>
          </p:cNvPr>
          <p:cNvSpPr>
            <a:spLocks noGrp="1"/>
          </p:cNvSpPr>
          <p:nvPr>
            <p:ph type="body" sz="quarter" idx="22"/>
          </p:nvPr>
        </p:nvSpPr>
        <p:spPr>
          <a:xfrm>
            <a:off x="8487484" y="2311962"/>
            <a:ext cx="1718105" cy="738664"/>
          </a:xfrm>
        </p:spPr>
        <p:txBody>
          <a:bodyPr/>
          <a:lstStyle/>
          <a:p>
            <a:r>
              <a:rPr lang="en-US"/>
              <a:t>03</a:t>
            </a:r>
          </a:p>
        </p:txBody>
      </p:sp>
      <p:sp>
        <p:nvSpPr>
          <p:cNvPr id="9" name="Text Placeholder 2">
            <a:extLst>
              <a:ext uri="{FF2B5EF4-FFF2-40B4-BE49-F238E27FC236}">
                <a16:creationId xmlns:a16="http://schemas.microsoft.com/office/drawing/2014/main" id="{A266AF5B-618B-2DED-0B1E-DD553922F4B8}"/>
              </a:ext>
            </a:extLst>
          </p:cNvPr>
          <p:cNvSpPr txBox="1">
            <a:spLocks/>
          </p:cNvSpPr>
          <p:nvPr/>
        </p:nvSpPr>
        <p:spPr>
          <a:xfrm>
            <a:off x="1688750" y="5253433"/>
            <a:ext cx="2313432" cy="553998"/>
          </a:xfrm>
          <a:prstGeom prst="rect">
            <a:avLst/>
          </a:prstGeom>
        </p:spPr>
        <p:txBody>
          <a:bodyPr vert="horz" wrap="square" lIns="0" tIns="0" rIns="0" bIns="0" rtlCol="0" anchor="t">
            <a:spAutoFit/>
          </a:bodyPr>
          <a:lstStyle>
            <a:lvl1pPr marL="0" marR="0" indent="0" algn="ctr" defTabSz="932742" rtl="0" eaLnBrk="1" fontAlgn="auto" latinLnBrk="0" hangingPunct="1">
              <a:lnSpc>
                <a:spcPct val="100000"/>
              </a:lnSpc>
              <a:spcBef>
                <a:spcPts val="0"/>
              </a:spcBef>
              <a:spcAft>
                <a:spcPts val="0"/>
              </a:spcAft>
              <a:buClr>
                <a:schemeClr val="accent2"/>
              </a:buClr>
              <a:buSzPct val="90000"/>
              <a:buFontTx/>
              <a:buNone/>
              <a:tabLst/>
              <a:defRPr sz="1800" b="1"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Open Sans"/>
                <a:ea typeface="Open Sans"/>
                <a:cs typeface="Open Sans"/>
              </a:rPr>
              <a:t>.NET Aspire + Frontend JavaScript</a:t>
            </a:r>
            <a:endParaRPr lang="en-US" dirty="0"/>
          </a:p>
        </p:txBody>
      </p:sp>
      <p:sp>
        <p:nvSpPr>
          <p:cNvPr id="10" name="Text Placeholder 3">
            <a:extLst>
              <a:ext uri="{FF2B5EF4-FFF2-40B4-BE49-F238E27FC236}">
                <a16:creationId xmlns:a16="http://schemas.microsoft.com/office/drawing/2014/main" id="{25FB0FD8-6B43-D0A7-827B-D449A8535AEA}"/>
              </a:ext>
            </a:extLst>
          </p:cNvPr>
          <p:cNvSpPr txBox="1">
            <a:spLocks/>
          </p:cNvSpPr>
          <p:nvPr/>
        </p:nvSpPr>
        <p:spPr>
          <a:xfrm>
            <a:off x="4939284" y="5253433"/>
            <a:ext cx="2313432" cy="553998"/>
          </a:xfrm>
          <a:prstGeom prst="rect">
            <a:avLst/>
          </a:prstGeom>
        </p:spPr>
        <p:txBody>
          <a:bodyPr vert="horz" wrap="square" lIns="0" tIns="0" rIns="0" bIns="0" rtlCol="0" anchor="t">
            <a:spAutoFit/>
          </a:bodyPr>
          <a:lstStyle>
            <a:lvl1pPr marL="0" marR="0" indent="0" algn="ctr" defTabSz="932742" rtl="0" eaLnBrk="1" fontAlgn="auto" latinLnBrk="0" hangingPunct="1">
              <a:lnSpc>
                <a:spcPct val="100000"/>
              </a:lnSpc>
              <a:spcBef>
                <a:spcPts val="0"/>
              </a:spcBef>
              <a:spcAft>
                <a:spcPts val="0"/>
              </a:spcAft>
              <a:buClr>
                <a:schemeClr val="accent2"/>
              </a:buClr>
              <a:buSzPct val="90000"/>
              <a:buFontTx/>
              <a:buNone/>
              <a:tabLst/>
              <a:defRPr sz="1800" b="1"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Open Sans"/>
                <a:ea typeface="Open Sans"/>
                <a:cs typeface="Open Sans"/>
              </a:rPr>
              <a:t>.NET Aspire  + Node.js</a:t>
            </a:r>
            <a:endParaRPr lang="en-US" dirty="0"/>
          </a:p>
        </p:txBody>
      </p:sp>
      <p:sp>
        <p:nvSpPr>
          <p:cNvPr id="11" name="Text Placeholder 4">
            <a:extLst>
              <a:ext uri="{FF2B5EF4-FFF2-40B4-BE49-F238E27FC236}">
                <a16:creationId xmlns:a16="http://schemas.microsoft.com/office/drawing/2014/main" id="{0C460DCC-D3F8-49BF-EE6F-8EF15F9C9564}"/>
              </a:ext>
            </a:extLst>
          </p:cNvPr>
          <p:cNvSpPr txBox="1">
            <a:spLocks/>
          </p:cNvSpPr>
          <p:nvPr/>
        </p:nvSpPr>
        <p:spPr>
          <a:xfrm>
            <a:off x="8189820" y="5253433"/>
            <a:ext cx="2313432" cy="276999"/>
          </a:xfrm>
          <a:prstGeom prst="rect">
            <a:avLst/>
          </a:prstGeom>
        </p:spPr>
        <p:txBody>
          <a:bodyPr vert="horz" wrap="square" lIns="0" tIns="0" rIns="0" bIns="0" rtlCol="0" anchor="t">
            <a:spAutoFit/>
          </a:bodyPr>
          <a:lstStyle>
            <a:lvl1pPr marL="0" marR="0" indent="0" algn="ctr" defTabSz="932742" rtl="0" eaLnBrk="1" fontAlgn="auto" latinLnBrk="0" hangingPunct="1">
              <a:lnSpc>
                <a:spcPct val="100000"/>
              </a:lnSpc>
              <a:spcBef>
                <a:spcPts val="0"/>
              </a:spcBef>
              <a:spcAft>
                <a:spcPts val="0"/>
              </a:spcAft>
              <a:buClr>
                <a:schemeClr val="accent2"/>
              </a:buClr>
              <a:buSzPct val="90000"/>
              <a:buFontTx/>
              <a:buNone/>
              <a:tabLst/>
              <a:defRPr sz="1800" b="1"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atin typeface="Open Sans"/>
                <a:ea typeface="Open Sans"/>
                <a:cs typeface="Open Sans"/>
              </a:rPr>
              <a:t>CTAs</a:t>
            </a:r>
            <a:endParaRPr lang="en-US"/>
          </a:p>
        </p:txBody>
      </p:sp>
      <p:sp>
        <p:nvSpPr>
          <p:cNvPr id="12" name="Text Placeholder 5">
            <a:extLst>
              <a:ext uri="{FF2B5EF4-FFF2-40B4-BE49-F238E27FC236}">
                <a16:creationId xmlns:a16="http://schemas.microsoft.com/office/drawing/2014/main" id="{AEF1E7F5-47DB-C42E-065A-DDADDEACF721}"/>
              </a:ext>
            </a:extLst>
          </p:cNvPr>
          <p:cNvSpPr txBox="1">
            <a:spLocks/>
          </p:cNvSpPr>
          <p:nvPr/>
        </p:nvSpPr>
        <p:spPr>
          <a:xfrm>
            <a:off x="5236948" y="4280206"/>
            <a:ext cx="1718105" cy="738664"/>
          </a:xfrm>
          <a:prstGeom prst="rect">
            <a:avLst/>
          </a:prstGeom>
        </p:spPr>
        <p:txBody>
          <a:bodyPr vert="horz" wrap="square" lIns="0" tIns="0" rIns="0" bIns="0" rtlCol="0" anchor="t">
            <a:spAutoFit/>
          </a:bodyPr>
          <a:lstStyle>
            <a:lvl1pPr marL="0" marR="0" indent="0" algn="ctr" defTabSz="932742" rtl="0" eaLnBrk="1" fontAlgn="auto" latinLnBrk="0" hangingPunct="1">
              <a:lnSpc>
                <a:spcPct val="100000"/>
              </a:lnSpc>
              <a:spcBef>
                <a:spcPts val="0"/>
              </a:spcBef>
              <a:spcAft>
                <a:spcPts val="0"/>
              </a:spcAft>
              <a:buClr>
                <a:schemeClr val="accent2"/>
              </a:buClr>
              <a:buSzPct val="90000"/>
              <a:buFontTx/>
              <a:buNone/>
              <a:tabLst/>
              <a:defRPr sz="4800" b="1" kern="1200" spc="0" baseline="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05</a:t>
            </a:r>
          </a:p>
        </p:txBody>
      </p:sp>
      <p:sp>
        <p:nvSpPr>
          <p:cNvPr id="13" name="Text Placeholder 6">
            <a:extLst>
              <a:ext uri="{FF2B5EF4-FFF2-40B4-BE49-F238E27FC236}">
                <a16:creationId xmlns:a16="http://schemas.microsoft.com/office/drawing/2014/main" id="{3E2423E5-8163-0D0E-E44B-A338EF39EF73}"/>
              </a:ext>
            </a:extLst>
          </p:cNvPr>
          <p:cNvSpPr txBox="1">
            <a:spLocks/>
          </p:cNvSpPr>
          <p:nvPr/>
        </p:nvSpPr>
        <p:spPr>
          <a:xfrm>
            <a:off x="1986414" y="4280206"/>
            <a:ext cx="1718105" cy="738664"/>
          </a:xfrm>
          <a:prstGeom prst="rect">
            <a:avLst/>
          </a:prstGeom>
        </p:spPr>
        <p:txBody>
          <a:bodyPr vert="horz" wrap="square" lIns="0" tIns="0" rIns="0" bIns="0" rtlCol="0" anchor="t">
            <a:spAutoFit/>
          </a:bodyPr>
          <a:lstStyle>
            <a:lvl1pPr marL="0" marR="0" indent="0" algn="ctr" defTabSz="932742" rtl="0" eaLnBrk="1" fontAlgn="auto" latinLnBrk="0" hangingPunct="1">
              <a:lnSpc>
                <a:spcPct val="100000"/>
              </a:lnSpc>
              <a:spcBef>
                <a:spcPts val="0"/>
              </a:spcBef>
              <a:spcAft>
                <a:spcPts val="0"/>
              </a:spcAft>
              <a:buClr>
                <a:schemeClr val="accent2"/>
              </a:buClr>
              <a:buSzPct val="90000"/>
              <a:buFontTx/>
              <a:buNone/>
              <a:tabLst/>
              <a:defRPr sz="4800" b="1" kern="1200" spc="0" baseline="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04</a:t>
            </a:r>
          </a:p>
        </p:txBody>
      </p:sp>
      <p:sp>
        <p:nvSpPr>
          <p:cNvPr id="14" name="Text Placeholder 7">
            <a:extLst>
              <a:ext uri="{FF2B5EF4-FFF2-40B4-BE49-F238E27FC236}">
                <a16:creationId xmlns:a16="http://schemas.microsoft.com/office/drawing/2014/main" id="{61F16986-76B3-8F97-A1DA-130513A8C930}"/>
              </a:ext>
            </a:extLst>
          </p:cNvPr>
          <p:cNvSpPr txBox="1">
            <a:spLocks/>
          </p:cNvSpPr>
          <p:nvPr/>
        </p:nvSpPr>
        <p:spPr>
          <a:xfrm>
            <a:off x="8487484" y="4280206"/>
            <a:ext cx="1718105" cy="738664"/>
          </a:xfrm>
          <a:prstGeom prst="rect">
            <a:avLst/>
          </a:prstGeom>
        </p:spPr>
        <p:txBody>
          <a:bodyPr vert="horz" wrap="square" lIns="0" tIns="0" rIns="0" bIns="0" rtlCol="0" anchor="t">
            <a:spAutoFit/>
          </a:bodyPr>
          <a:lstStyle>
            <a:lvl1pPr marL="0" marR="0" indent="0" algn="ctr" defTabSz="932742" rtl="0" eaLnBrk="1" fontAlgn="auto" latinLnBrk="0" hangingPunct="1">
              <a:lnSpc>
                <a:spcPct val="100000"/>
              </a:lnSpc>
              <a:spcBef>
                <a:spcPts val="0"/>
              </a:spcBef>
              <a:spcAft>
                <a:spcPts val="0"/>
              </a:spcAft>
              <a:buClr>
                <a:schemeClr val="accent2"/>
              </a:buClr>
              <a:buSzPct val="90000"/>
              <a:buFontTx/>
              <a:buNone/>
              <a:tabLst/>
              <a:defRPr sz="4800" b="1" kern="1200" spc="0" baseline="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06</a:t>
            </a:r>
          </a:p>
        </p:txBody>
      </p:sp>
    </p:spTree>
    <p:extLst>
      <p:ext uri="{BB962C8B-B14F-4D97-AF65-F5344CB8AC3E}">
        <p14:creationId xmlns:p14="http://schemas.microsoft.com/office/powerpoint/2010/main" val="353971050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9BE17-AFF7-58AB-FBE4-537EDDFC9F45}"/>
              </a:ext>
            </a:extLst>
          </p:cNvPr>
          <p:cNvSpPr>
            <a:spLocks noGrp="1"/>
          </p:cNvSpPr>
          <p:nvPr>
            <p:ph type="title"/>
          </p:nvPr>
        </p:nvSpPr>
        <p:spPr>
          <a:xfrm>
            <a:off x="575296" y="2125629"/>
            <a:ext cx="5443720" cy="1846659"/>
          </a:xfrm>
        </p:spPr>
        <p:txBody>
          <a:bodyPr/>
          <a:lstStyle/>
          <a:p>
            <a:r>
              <a:rPr lang="en-US" dirty="0">
                <a:latin typeface="Open Sans"/>
                <a:ea typeface="Open Sans"/>
                <a:cs typeface="Open Sans"/>
              </a:rPr>
              <a:t>Chapter 4.1 What about Node.js + .NET Aspire?</a:t>
            </a:r>
            <a:endParaRPr lang="en-US" dirty="0"/>
          </a:p>
        </p:txBody>
      </p:sp>
    </p:spTree>
    <p:extLst>
      <p:ext uri="{BB962C8B-B14F-4D97-AF65-F5344CB8AC3E}">
        <p14:creationId xmlns:p14="http://schemas.microsoft.com/office/powerpoint/2010/main" val="17332670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BB98D-0026-B0DF-1B58-C63A9C3BDEA2}"/>
              </a:ext>
            </a:extLst>
          </p:cNvPr>
          <p:cNvSpPr>
            <a:spLocks noGrp="1"/>
          </p:cNvSpPr>
          <p:nvPr>
            <p:ph type="title"/>
          </p:nvPr>
        </p:nvSpPr>
        <p:spPr>
          <a:xfrm>
            <a:off x="570677" y="422028"/>
            <a:ext cx="11018520" cy="615553"/>
          </a:xfrm>
        </p:spPr>
        <p:txBody>
          <a:bodyPr wrap="square" anchor="t">
            <a:normAutofit/>
          </a:bodyPr>
          <a:lstStyle/>
          <a:p>
            <a:r>
              <a:rPr lang="en-GB">
                <a:latin typeface="Open Sans"/>
                <a:ea typeface="Open Sans"/>
                <a:cs typeface="Open Sans"/>
              </a:rPr>
              <a:t>Same idea, AppHost</a:t>
            </a:r>
            <a:endParaRPr lang="en-GB"/>
          </a:p>
        </p:txBody>
      </p:sp>
      <p:sp>
        <p:nvSpPr>
          <p:cNvPr id="3" name="Text Placeholder 2">
            <a:extLst>
              <a:ext uri="{FF2B5EF4-FFF2-40B4-BE49-F238E27FC236}">
                <a16:creationId xmlns:a16="http://schemas.microsoft.com/office/drawing/2014/main" id="{0AC568B1-50B4-384B-E2FF-2D60E8665E66}"/>
              </a:ext>
            </a:extLst>
          </p:cNvPr>
          <p:cNvSpPr>
            <a:spLocks noGrp="1"/>
          </p:cNvSpPr>
          <p:nvPr>
            <p:ph type="body" sz="quarter" idx="16"/>
          </p:nvPr>
        </p:nvSpPr>
        <p:spPr>
          <a:xfrm>
            <a:off x="570677" y="1410138"/>
            <a:ext cx="3573130" cy="276999"/>
          </a:xfrm>
        </p:spPr>
        <p:txBody>
          <a:bodyPr wrap="square" anchor="t">
            <a:normAutofit fontScale="92500"/>
          </a:bodyPr>
          <a:lstStyle/>
          <a:p>
            <a:pPr>
              <a:spcAft>
                <a:spcPts val="600"/>
              </a:spcAft>
            </a:pPr>
            <a:r>
              <a:rPr lang="en-GB">
                <a:latin typeface="Open Sans"/>
                <a:ea typeface="Open Sans"/>
                <a:cs typeface="Open Sans"/>
              </a:rPr>
              <a:t>Orchestrate projects in </a:t>
            </a:r>
            <a:r>
              <a:rPr lang="en-GB" err="1">
                <a:latin typeface="Open Sans"/>
                <a:ea typeface="Open Sans"/>
                <a:cs typeface="Open Sans"/>
              </a:rPr>
              <a:t>AppHost</a:t>
            </a:r>
            <a:endParaRPr lang="en-US" err="1"/>
          </a:p>
        </p:txBody>
      </p:sp>
      <p:sp>
        <p:nvSpPr>
          <p:cNvPr id="11" name="Text Placeholder 3">
            <a:extLst>
              <a:ext uri="{FF2B5EF4-FFF2-40B4-BE49-F238E27FC236}">
                <a16:creationId xmlns:a16="http://schemas.microsoft.com/office/drawing/2014/main" id="{70627CCB-5C8E-3A29-0E55-F97FF10B840D}"/>
              </a:ext>
            </a:extLst>
          </p:cNvPr>
          <p:cNvSpPr>
            <a:spLocks noGrp="1"/>
          </p:cNvSpPr>
          <p:nvPr>
            <p:ph type="body" sz="quarter" idx="14"/>
          </p:nvPr>
        </p:nvSpPr>
        <p:spPr>
          <a:xfrm>
            <a:off x="570677" y="1919714"/>
            <a:ext cx="3573130" cy="966418"/>
          </a:xfrm>
        </p:spPr>
        <p:txBody>
          <a:bodyPr/>
          <a:lstStyle/>
          <a:p>
            <a:r>
              <a:rPr lang="en-US" sz="1200" b="1" err="1">
                <a:latin typeface="Segoe UI"/>
                <a:ea typeface="Open Sans"/>
                <a:cs typeface="Segoe UI"/>
              </a:rPr>
              <a:t>WithReference</a:t>
            </a:r>
            <a:r>
              <a:rPr lang="en-US" sz="1200" b="1">
                <a:latin typeface="Segoe UI"/>
                <a:ea typeface="Open Sans"/>
                <a:cs typeface="Segoe UI"/>
              </a:rPr>
              <a:t>, </a:t>
            </a:r>
            <a:r>
              <a:rPr lang="en-US" sz="1200">
                <a:latin typeface="Segoe UI"/>
                <a:ea typeface="Open Sans"/>
                <a:cs typeface="Segoe UI"/>
              </a:rPr>
              <a:t>connect backend with frontend</a:t>
            </a:r>
          </a:p>
          <a:p>
            <a:r>
              <a:rPr lang="en-US" b="1">
                <a:latin typeface="Segoe UI"/>
                <a:ea typeface="Open Sans"/>
                <a:cs typeface="Segoe UI"/>
              </a:rPr>
              <a:t>Compose. </a:t>
            </a:r>
            <a:r>
              <a:rPr lang="en-US">
                <a:latin typeface="Segoe UI"/>
                <a:ea typeface="Open Sans"/>
                <a:cs typeface="Segoe UI"/>
              </a:rPr>
              <a:t>Add whatever components you want here, </a:t>
            </a:r>
            <a:r>
              <a:rPr lang="en-US" err="1">
                <a:latin typeface="Segoe UI"/>
                <a:ea typeface="Open Sans"/>
                <a:cs typeface="Segoe UI"/>
              </a:rPr>
              <a:t>e.g</a:t>
            </a:r>
            <a:r>
              <a:rPr lang="en-US">
                <a:latin typeface="Segoe UI"/>
                <a:ea typeface="Open Sans"/>
                <a:cs typeface="Segoe UI"/>
              </a:rPr>
              <a:t> Redis, </a:t>
            </a:r>
            <a:r>
              <a:rPr lang="en-US" err="1">
                <a:latin typeface="Segoe UI"/>
                <a:ea typeface="Open Sans"/>
                <a:cs typeface="Segoe UI"/>
              </a:rPr>
              <a:t>ServiceBus</a:t>
            </a:r>
            <a:r>
              <a:rPr lang="en-US">
                <a:latin typeface="Segoe UI"/>
                <a:ea typeface="Open Sans"/>
                <a:cs typeface="Segoe UI"/>
              </a:rPr>
              <a:t> </a:t>
            </a:r>
            <a:r>
              <a:rPr lang="en-US" err="1">
                <a:latin typeface="Segoe UI"/>
                <a:ea typeface="Open Sans"/>
                <a:cs typeface="Segoe UI"/>
              </a:rPr>
              <a:t>etc</a:t>
            </a:r>
            <a:endParaRPr lang="en-US" sz="1200">
              <a:ea typeface="Open Sans"/>
            </a:endParaRPr>
          </a:p>
          <a:p>
            <a:endParaRPr lang="en-US"/>
          </a:p>
        </p:txBody>
      </p:sp>
      <p:sp>
        <p:nvSpPr>
          <p:cNvPr id="4" name="TextBox 3">
            <a:extLst>
              <a:ext uri="{FF2B5EF4-FFF2-40B4-BE49-F238E27FC236}">
                <a16:creationId xmlns:a16="http://schemas.microsoft.com/office/drawing/2014/main" id="{30442C02-5B3B-3B08-42A2-F9E973002E08}"/>
              </a:ext>
            </a:extLst>
          </p:cNvPr>
          <p:cNvSpPr txBox="1"/>
          <p:nvPr/>
        </p:nvSpPr>
        <p:spPr>
          <a:xfrm>
            <a:off x="7784214" y="6083005"/>
            <a:ext cx="4078176" cy="27161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750">
                <a:solidFill>
                  <a:schemeClr val="bg1"/>
                </a:solidFill>
              </a:rPr>
              <a:t>https://aka.ms/aspire-javascript</a:t>
            </a:r>
            <a:endParaRPr lang="en-US" sz="1750">
              <a:solidFill>
                <a:schemeClr val="bg1"/>
              </a:solidFill>
              <a:cs typeface="Segoe Sans Text"/>
            </a:endParaRPr>
          </a:p>
        </p:txBody>
      </p:sp>
      <p:pic>
        <p:nvPicPr>
          <p:cNvPr id="6" name="Picture 5" descr="A screen shot of a computer program&#10;&#10;Description automatically generated">
            <a:extLst>
              <a:ext uri="{FF2B5EF4-FFF2-40B4-BE49-F238E27FC236}">
                <a16:creationId xmlns:a16="http://schemas.microsoft.com/office/drawing/2014/main" id="{2FAF1748-5EA0-ECC2-B03E-68E4F5000201}"/>
              </a:ext>
            </a:extLst>
          </p:cNvPr>
          <p:cNvPicPr>
            <a:picLocks noChangeAspect="1"/>
          </p:cNvPicPr>
          <p:nvPr/>
        </p:nvPicPr>
        <p:blipFill>
          <a:blip r:embed="rId3"/>
          <a:stretch>
            <a:fillRect/>
          </a:stretch>
        </p:blipFill>
        <p:spPr>
          <a:xfrm>
            <a:off x="5189154" y="1717127"/>
            <a:ext cx="6398831" cy="2398987"/>
          </a:xfrm>
          <a:prstGeom prst="rect">
            <a:avLst/>
          </a:prstGeom>
        </p:spPr>
      </p:pic>
      <p:sp>
        <p:nvSpPr>
          <p:cNvPr id="5" name="Rectangle 4">
            <a:extLst>
              <a:ext uri="{FF2B5EF4-FFF2-40B4-BE49-F238E27FC236}">
                <a16:creationId xmlns:a16="http://schemas.microsoft.com/office/drawing/2014/main" id="{2D55E50D-3001-CD8B-76C7-6C9CB1F16543}"/>
              </a:ext>
            </a:extLst>
          </p:cNvPr>
          <p:cNvSpPr/>
          <p:nvPr/>
        </p:nvSpPr>
        <p:spPr bwMode="auto">
          <a:xfrm>
            <a:off x="5514842" y="2916620"/>
            <a:ext cx="1827927" cy="175798"/>
          </a:xfrm>
          <a:prstGeom prst="rect">
            <a:avLst/>
          </a:prstGeom>
          <a:noFill/>
          <a:ln w="38100">
            <a:solidFill>
              <a:srgbClr val="F4364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63FAFEC8-6DEF-E994-0BA3-1BF6BE20482A}"/>
              </a:ext>
            </a:extLst>
          </p:cNvPr>
          <p:cNvSpPr/>
          <p:nvPr/>
        </p:nvSpPr>
        <p:spPr bwMode="auto">
          <a:xfrm>
            <a:off x="5514841" y="3110798"/>
            <a:ext cx="1827927" cy="175798"/>
          </a:xfrm>
          <a:prstGeom prst="rect">
            <a:avLst/>
          </a:prstGeom>
          <a:noFill/>
          <a:ln w="38100">
            <a:solidFill>
              <a:srgbClr val="F4364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52650424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30">
            <a:extLst>
              <a:ext uri="{FF2B5EF4-FFF2-40B4-BE49-F238E27FC236}">
                <a16:creationId xmlns:a16="http://schemas.microsoft.com/office/drawing/2014/main" id="{194D5AA1-5244-33DA-A115-03C2428079F4}"/>
              </a:ext>
            </a:extLst>
          </p:cNvPr>
          <p:cNvSpPr>
            <a:spLocks noGrp="1"/>
          </p:cNvSpPr>
          <p:nvPr>
            <p:ph type="body" sz="quarter" idx="16"/>
          </p:nvPr>
        </p:nvSpPr>
        <p:spPr>
          <a:xfrm>
            <a:off x="570676" y="1348900"/>
            <a:ext cx="4609123" cy="553998"/>
          </a:xfrm>
        </p:spPr>
        <p:txBody>
          <a:bodyPr/>
          <a:lstStyle/>
          <a:p>
            <a:r>
              <a:rPr lang="en-GB" dirty="0"/>
              <a:t>Retrieves addresses from .NET Aspire project</a:t>
            </a:r>
          </a:p>
        </p:txBody>
      </p:sp>
      <p:sp>
        <p:nvSpPr>
          <p:cNvPr id="29" name="Title 28">
            <a:extLst>
              <a:ext uri="{FF2B5EF4-FFF2-40B4-BE49-F238E27FC236}">
                <a16:creationId xmlns:a16="http://schemas.microsoft.com/office/drawing/2014/main" id="{3B6B69C3-403A-9A1B-5BA5-47FF732DB44E}"/>
              </a:ext>
            </a:extLst>
          </p:cNvPr>
          <p:cNvSpPr>
            <a:spLocks noGrp="1"/>
          </p:cNvSpPr>
          <p:nvPr>
            <p:ph type="title"/>
          </p:nvPr>
        </p:nvSpPr>
        <p:spPr/>
        <p:txBody>
          <a:bodyPr/>
          <a:lstStyle/>
          <a:p>
            <a:r>
              <a:rPr lang="en-GB"/>
              <a:t>In the Node.js app</a:t>
            </a:r>
          </a:p>
        </p:txBody>
      </p:sp>
      <p:sp>
        <p:nvSpPr>
          <p:cNvPr id="30" name="Text Placeholder 29">
            <a:extLst>
              <a:ext uri="{FF2B5EF4-FFF2-40B4-BE49-F238E27FC236}">
                <a16:creationId xmlns:a16="http://schemas.microsoft.com/office/drawing/2014/main" id="{C463EE7A-5974-05B8-594F-BCEC7E2B4AE9}"/>
              </a:ext>
            </a:extLst>
          </p:cNvPr>
          <p:cNvSpPr>
            <a:spLocks noGrp="1"/>
          </p:cNvSpPr>
          <p:nvPr>
            <p:ph type="body" sz="quarter" idx="10"/>
          </p:nvPr>
        </p:nvSpPr>
        <p:spPr>
          <a:xfrm>
            <a:off x="570676" y="1856262"/>
            <a:ext cx="4622647" cy="892552"/>
          </a:xfrm>
        </p:spPr>
        <p:txBody>
          <a:bodyPr/>
          <a:lstStyle/>
          <a:p>
            <a:pPr marL="171450" indent="-171450">
              <a:buFontTx/>
              <a:buChar char="-"/>
            </a:pPr>
            <a:r>
              <a:rPr lang="en-GB"/>
              <a:t>Retrieving  cache address AND </a:t>
            </a:r>
            <a:r>
              <a:rPr lang="en-GB" err="1"/>
              <a:t>api</a:t>
            </a:r>
            <a:r>
              <a:rPr lang="en-GB"/>
              <a:t> URL based on name of resources </a:t>
            </a:r>
            <a:r>
              <a:rPr lang="en-GB" err="1"/>
              <a:t>e.g</a:t>
            </a:r>
            <a:r>
              <a:rPr lang="en-GB"/>
              <a:t> </a:t>
            </a:r>
            <a:r>
              <a:rPr lang="en-GB" b="1"/>
              <a:t>cache</a:t>
            </a:r>
            <a:r>
              <a:rPr lang="en-GB"/>
              <a:t> and </a:t>
            </a:r>
            <a:r>
              <a:rPr lang="en-GB" b="1" err="1"/>
              <a:t>weatherapi</a:t>
            </a:r>
            <a:r>
              <a:rPr lang="en-GB"/>
              <a:t> + prefixes </a:t>
            </a:r>
            <a:r>
              <a:rPr lang="en-GB" err="1"/>
              <a:t>ConnectionStrings</a:t>
            </a:r>
            <a:r>
              <a:rPr lang="en-GB"/>
              <a:t>_ and services__</a:t>
            </a:r>
          </a:p>
          <a:p>
            <a:pPr marL="171450" indent="-171450">
              <a:buFontTx/>
              <a:buChar char="-"/>
            </a:pPr>
            <a:r>
              <a:rPr lang="en-GB"/>
              <a:t>Gets data from caches or calls API</a:t>
            </a:r>
          </a:p>
        </p:txBody>
      </p:sp>
      <p:pic>
        <p:nvPicPr>
          <p:cNvPr id="7" name="Picture 6">
            <a:extLst>
              <a:ext uri="{FF2B5EF4-FFF2-40B4-BE49-F238E27FC236}">
                <a16:creationId xmlns:a16="http://schemas.microsoft.com/office/drawing/2014/main" id="{86C9E14B-3A56-ABD2-482F-1E36280D3666}"/>
              </a:ext>
            </a:extLst>
          </p:cNvPr>
          <p:cNvPicPr>
            <a:picLocks noChangeAspect="1"/>
          </p:cNvPicPr>
          <p:nvPr/>
        </p:nvPicPr>
        <p:blipFill>
          <a:blip r:embed="rId2"/>
          <a:stretch>
            <a:fillRect/>
          </a:stretch>
        </p:blipFill>
        <p:spPr>
          <a:xfrm>
            <a:off x="3973536" y="3599166"/>
            <a:ext cx="8134350" cy="3124200"/>
          </a:xfrm>
          <a:prstGeom prst="rect">
            <a:avLst/>
          </a:prstGeom>
        </p:spPr>
      </p:pic>
      <p:pic>
        <p:nvPicPr>
          <p:cNvPr id="11" name="Picture 10">
            <a:extLst>
              <a:ext uri="{FF2B5EF4-FFF2-40B4-BE49-F238E27FC236}">
                <a16:creationId xmlns:a16="http://schemas.microsoft.com/office/drawing/2014/main" id="{BD6D55E4-7122-ED9E-77D2-2145A71C8C47}"/>
              </a:ext>
            </a:extLst>
          </p:cNvPr>
          <p:cNvPicPr>
            <a:picLocks noChangeAspect="1"/>
          </p:cNvPicPr>
          <p:nvPr/>
        </p:nvPicPr>
        <p:blipFill>
          <a:blip r:embed="rId3"/>
          <a:stretch>
            <a:fillRect/>
          </a:stretch>
        </p:blipFill>
        <p:spPr>
          <a:xfrm>
            <a:off x="-16064" y="2547457"/>
            <a:ext cx="12192000" cy="954567"/>
          </a:xfrm>
          <a:prstGeom prst="rect">
            <a:avLst/>
          </a:prstGeom>
        </p:spPr>
      </p:pic>
    </p:spTree>
    <p:extLst>
      <p:ext uri="{BB962C8B-B14F-4D97-AF65-F5344CB8AC3E}">
        <p14:creationId xmlns:p14="http://schemas.microsoft.com/office/powerpoint/2010/main" val="390758745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E8B6D-DD87-361B-5AEF-B19061EB07B6}"/>
              </a:ext>
            </a:extLst>
          </p:cNvPr>
          <p:cNvSpPr>
            <a:spLocks noGrp="1"/>
          </p:cNvSpPr>
          <p:nvPr>
            <p:ph type="title"/>
          </p:nvPr>
        </p:nvSpPr>
        <p:spPr>
          <a:xfrm>
            <a:off x="562684" y="2827024"/>
            <a:ext cx="3955079" cy="1046440"/>
          </a:xfrm>
        </p:spPr>
        <p:txBody>
          <a:bodyPr/>
          <a:lstStyle/>
          <a:p>
            <a:r>
              <a:rPr lang="en-US">
                <a:latin typeface="Open Sans"/>
                <a:ea typeface="Open Sans"/>
                <a:cs typeface="Open Sans"/>
              </a:rPr>
              <a:t>Demo:</a:t>
            </a:r>
            <a:br>
              <a:rPr lang="en-US"/>
            </a:br>
            <a:r>
              <a:rPr lang="en-US">
                <a:latin typeface="Open Sans"/>
                <a:ea typeface="Open Sans"/>
                <a:cs typeface="Open Sans"/>
              </a:rPr>
              <a:t>a JavaScript project</a:t>
            </a:r>
            <a:endParaRPr lang="en-US"/>
          </a:p>
        </p:txBody>
      </p:sp>
      <p:sp>
        <p:nvSpPr>
          <p:cNvPr id="3" name="Text Placeholder 2">
            <a:extLst>
              <a:ext uri="{FF2B5EF4-FFF2-40B4-BE49-F238E27FC236}">
                <a16:creationId xmlns:a16="http://schemas.microsoft.com/office/drawing/2014/main" id="{6699C634-2ED0-B897-5D1B-5E77462653D6}"/>
              </a:ext>
            </a:extLst>
          </p:cNvPr>
          <p:cNvSpPr>
            <a:spLocks noGrp="1"/>
          </p:cNvSpPr>
          <p:nvPr>
            <p:ph type="body" sz="quarter" idx="12"/>
          </p:nvPr>
        </p:nvSpPr>
        <p:spPr>
          <a:xfrm>
            <a:off x="562684" y="4680839"/>
            <a:ext cx="5452803" cy="276999"/>
          </a:xfrm>
        </p:spPr>
        <p:txBody>
          <a:bodyPr/>
          <a:lstStyle/>
          <a:p>
            <a:r>
              <a:rPr lang="en-US"/>
              <a:t>Run a JavaScript project</a:t>
            </a:r>
          </a:p>
        </p:txBody>
      </p:sp>
      <p:pic>
        <p:nvPicPr>
          <p:cNvPr id="5" name="Picture Placeholder 4" descr="A person wearing glasses and smiling&#10;&#10;Description automatically generated">
            <a:extLst>
              <a:ext uri="{FF2B5EF4-FFF2-40B4-BE49-F238E27FC236}">
                <a16:creationId xmlns:a16="http://schemas.microsoft.com/office/drawing/2014/main" id="{BB175101-6D48-28EB-2541-6B76CE2643EF}"/>
              </a:ext>
            </a:extLst>
          </p:cNvPr>
          <p:cNvPicPr>
            <a:picLocks noGrp="1" noChangeAspect="1"/>
          </p:cNvPicPr>
          <p:nvPr>
            <p:ph type="pic" sz="quarter" idx="27"/>
          </p:nvPr>
        </p:nvPicPr>
        <p:blipFill>
          <a:blip r:embed="rId2"/>
          <a:srcRect/>
          <a:stretch/>
        </p:blipFill>
        <p:spPr/>
      </p:pic>
      <p:pic>
        <p:nvPicPr>
          <p:cNvPr id="4" name="Picture 3">
            <a:extLst>
              <a:ext uri="{FF2B5EF4-FFF2-40B4-BE49-F238E27FC236}">
                <a16:creationId xmlns:a16="http://schemas.microsoft.com/office/drawing/2014/main" id="{1EEA3546-75C4-8A0F-F514-34D4AE9B4EA8}"/>
              </a:ext>
            </a:extLst>
          </p:cNvPr>
          <p:cNvPicPr>
            <a:picLocks noChangeAspect="1"/>
          </p:cNvPicPr>
          <p:nvPr/>
        </p:nvPicPr>
        <p:blipFill>
          <a:blip r:embed="rId3"/>
          <a:stretch>
            <a:fillRect/>
          </a:stretch>
        </p:blipFill>
        <p:spPr>
          <a:xfrm>
            <a:off x="3715050" y="685562"/>
            <a:ext cx="8230313" cy="5486876"/>
          </a:xfrm>
          <a:prstGeom prst="rect">
            <a:avLst/>
          </a:prstGeom>
        </p:spPr>
      </p:pic>
    </p:spTree>
    <p:extLst>
      <p:ext uri="{BB962C8B-B14F-4D97-AF65-F5344CB8AC3E}">
        <p14:creationId xmlns:p14="http://schemas.microsoft.com/office/powerpoint/2010/main" val="2635404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800467A-3634-8606-514D-637E2F56FF44}"/>
              </a:ext>
            </a:extLst>
          </p:cNvPr>
          <p:cNvSpPr>
            <a:spLocks noGrp="1"/>
          </p:cNvSpPr>
          <p:nvPr>
            <p:ph type="title"/>
          </p:nvPr>
        </p:nvSpPr>
        <p:spPr>
          <a:xfrm>
            <a:off x="570960" y="1724627"/>
            <a:ext cx="11050081" cy="615553"/>
          </a:xfrm>
        </p:spPr>
        <p:txBody>
          <a:bodyPr/>
          <a:lstStyle/>
          <a:p>
            <a:r>
              <a:rPr lang="en-GB" dirty="0"/>
              <a:t>For JavaScript in .NET Aspire</a:t>
            </a:r>
          </a:p>
        </p:txBody>
      </p:sp>
      <p:sp>
        <p:nvSpPr>
          <p:cNvPr id="6" name="Text Placeholder 5">
            <a:extLst>
              <a:ext uri="{FF2B5EF4-FFF2-40B4-BE49-F238E27FC236}">
                <a16:creationId xmlns:a16="http://schemas.microsoft.com/office/drawing/2014/main" id="{B816F865-D28B-0E99-830B-5E212A84EF6E}"/>
              </a:ext>
            </a:extLst>
          </p:cNvPr>
          <p:cNvSpPr>
            <a:spLocks noGrp="1"/>
          </p:cNvSpPr>
          <p:nvPr>
            <p:ph type="body" sz="quarter" idx="16"/>
          </p:nvPr>
        </p:nvSpPr>
        <p:spPr>
          <a:xfrm>
            <a:off x="1688750" y="4106047"/>
            <a:ext cx="2313432" cy="553998"/>
          </a:xfrm>
        </p:spPr>
        <p:txBody>
          <a:bodyPr/>
          <a:lstStyle/>
          <a:p>
            <a:r>
              <a:rPr lang="en-GB" dirty="0" err="1"/>
              <a:t>Dockerize</a:t>
            </a:r>
            <a:r>
              <a:rPr lang="en-GB" dirty="0"/>
              <a:t> your app </a:t>
            </a:r>
            <a:r>
              <a:rPr lang="en-GB" dirty="0" err="1"/>
              <a:t>e.g</a:t>
            </a:r>
            <a:r>
              <a:rPr lang="en-GB" dirty="0"/>
              <a:t> </a:t>
            </a:r>
            <a:r>
              <a:rPr lang="en-GB" dirty="0" err="1"/>
              <a:t>Dockerfile</a:t>
            </a:r>
            <a:endParaRPr lang="en-GB" dirty="0"/>
          </a:p>
        </p:txBody>
      </p:sp>
      <p:sp>
        <p:nvSpPr>
          <p:cNvPr id="7" name="Text Placeholder 6">
            <a:extLst>
              <a:ext uri="{FF2B5EF4-FFF2-40B4-BE49-F238E27FC236}">
                <a16:creationId xmlns:a16="http://schemas.microsoft.com/office/drawing/2014/main" id="{E54376B7-DDDD-4261-663A-05FFAF17A4F9}"/>
              </a:ext>
            </a:extLst>
          </p:cNvPr>
          <p:cNvSpPr>
            <a:spLocks noGrp="1"/>
          </p:cNvSpPr>
          <p:nvPr>
            <p:ph type="body" sz="quarter" idx="17"/>
          </p:nvPr>
        </p:nvSpPr>
        <p:spPr>
          <a:xfrm>
            <a:off x="4939284" y="4106047"/>
            <a:ext cx="2313432" cy="1661993"/>
          </a:xfrm>
        </p:spPr>
        <p:txBody>
          <a:bodyPr/>
          <a:lstStyle/>
          <a:p>
            <a:pPr algn="l"/>
            <a:r>
              <a:rPr lang="en-GB" dirty="0" err="1">
                <a:latin typeface="Consolas" panose="020B0609020204030204" pitchFamily="49" charset="0"/>
              </a:rPr>
              <a:t>AppHost</a:t>
            </a:r>
            <a:r>
              <a:rPr lang="en-GB" dirty="0">
                <a:latin typeface="Consolas" panose="020B0609020204030204" pitchFamily="49" charset="0"/>
              </a:rPr>
              <a:t>:</a:t>
            </a:r>
          </a:p>
          <a:p>
            <a:pPr marL="285750" indent="-285750" algn="l">
              <a:buFont typeface="Arial" panose="020B0604020202020204" pitchFamily="34" charset="0"/>
              <a:buChar char="•"/>
            </a:pPr>
            <a:r>
              <a:rPr lang="en-GB" dirty="0">
                <a:latin typeface="Consolas" panose="020B0609020204030204" pitchFamily="49" charset="0"/>
              </a:rPr>
              <a:t>Add project, </a:t>
            </a:r>
            <a:r>
              <a:rPr lang="en-GB" dirty="0" err="1">
                <a:latin typeface="Consolas" panose="020B0609020204030204" pitchFamily="49" charset="0"/>
              </a:rPr>
              <a:t>AddNpmApp</a:t>
            </a:r>
            <a:r>
              <a:rPr lang="en-GB" dirty="0">
                <a:latin typeface="Consolas" panose="020B0609020204030204" pitchFamily="49" charset="0"/>
              </a:rPr>
              <a:t>() </a:t>
            </a:r>
          </a:p>
          <a:p>
            <a:pPr marL="285750" indent="-285750" algn="l">
              <a:buFont typeface="Arial" panose="020B0604020202020204" pitchFamily="34" charset="0"/>
              <a:buChar char="•"/>
            </a:pPr>
            <a:r>
              <a:rPr lang="en-GB" dirty="0">
                <a:latin typeface="Consolas" panose="020B0609020204030204" pitchFamily="49" charset="0"/>
              </a:rPr>
              <a:t>Add dependencies, </a:t>
            </a:r>
            <a:r>
              <a:rPr lang="en-GB" dirty="0" err="1">
                <a:latin typeface="Consolas" panose="020B0609020204030204" pitchFamily="49" charset="0"/>
              </a:rPr>
              <a:t>WithReference</a:t>
            </a:r>
            <a:r>
              <a:rPr lang="en-GB" dirty="0">
                <a:latin typeface="Consolas" panose="020B0609020204030204" pitchFamily="49" charset="0"/>
              </a:rPr>
              <a:t>(),</a:t>
            </a:r>
            <a:r>
              <a:rPr lang="en-GB" dirty="0"/>
              <a:t> </a:t>
            </a:r>
          </a:p>
        </p:txBody>
      </p:sp>
      <p:sp>
        <p:nvSpPr>
          <p:cNvPr id="8" name="Text Placeholder 7">
            <a:extLst>
              <a:ext uri="{FF2B5EF4-FFF2-40B4-BE49-F238E27FC236}">
                <a16:creationId xmlns:a16="http://schemas.microsoft.com/office/drawing/2014/main" id="{7D937DE1-3FFB-4582-E26D-D8DB7D3F5992}"/>
              </a:ext>
            </a:extLst>
          </p:cNvPr>
          <p:cNvSpPr>
            <a:spLocks noGrp="1"/>
          </p:cNvSpPr>
          <p:nvPr>
            <p:ph type="body" sz="quarter" idx="18"/>
          </p:nvPr>
        </p:nvSpPr>
        <p:spPr>
          <a:xfrm>
            <a:off x="8189820" y="4106047"/>
            <a:ext cx="2313432" cy="1107996"/>
          </a:xfrm>
        </p:spPr>
        <p:txBody>
          <a:bodyPr/>
          <a:lstStyle/>
          <a:p>
            <a:r>
              <a:rPr lang="en-GB" dirty="0"/>
              <a:t>Generate manifest file to know env variables you can use</a:t>
            </a:r>
          </a:p>
        </p:txBody>
      </p:sp>
      <p:sp>
        <p:nvSpPr>
          <p:cNvPr id="9" name="Text Placeholder 8">
            <a:extLst>
              <a:ext uri="{FF2B5EF4-FFF2-40B4-BE49-F238E27FC236}">
                <a16:creationId xmlns:a16="http://schemas.microsoft.com/office/drawing/2014/main" id="{C6CC53B7-431C-D8B4-95AF-4537E290D703}"/>
              </a:ext>
            </a:extLst>
          </p:cNvPr>
          <p:cNvSpPr>
            <a:spLocks noGrp="1"/>
          </p:cNvSpPr>
          <p:nvPr>
            <p:ph type="body" sz="quarter" idx="20"/>
          </p:nvPr>
        </p:nvSpPr>
        <p:spPr/>
        <p:txBody>
          <a:bodyPr/>
          <a:lstStyle/>
          <a:p>
            <a:endParaRPr lang="en-GB"/>
          </a:p>
        </p:txBody>
      </p:sp>
      <p:sp>
        <p:nvSpPr>
          <p:cNvPr id="10" name="Text Placeholder 9">
            <a:extLst>
              <a:ext uri="{FF2B5EF4-FFF2-40B4-BE49-F238E27FC236}">
                <a16:creationId xmlns:a16="http://schemas.microsoft.com/office/drawing/2014/main" id="{3306BC6E-2793-E201-78F5-30DAC368FE15}"/>
              </a:ext>
            </a:extLst>
          </p:cNvPr>
          <p:cNvSpPr>
            <a:spLocks noGrp="1"/>
          </p:cNvSpPr>
          <p:nvPr>
            <p:ph type="body" sz="quarter" idx="21"/>
          </p:nvPr>
        </p:nvSpPr>
        <p:spPr/>
        <p:txBody>
          <a:bodyPr/>
          <a:lstStyle/>
          <a:p>
            <a:endParaRPr lang="en-GB"/>
          </a:p>
        </p:txBody>
      </p:sp>
      <p:sp>
        <p:nvSpPr>
          <p:cNvPr id="11" name="Text Placeholder 10">
            <a:extLst>
              <a:ext uri="{FF2B5EF4-FFF2-40B4-BE49-F238E27FC236}">
                <a16:creationId xmlns:a16="http://schemas.microsoft.com/office/drawing/2014/main" id="{10644DA3-9168-DA8D-6F20-7E023C8A8F76}"/>
              </a:ext>
            </a:extLst>
          </p:cNvPr>
          <p:cNvSpPr>
            <a:spLocks noGrp="1"/>
          </p:cNvSpPr>
          <p:nvPr>
            <p:ph type="body" sz="quarter" idx="22"/>
          </p:nvPr>
        </p:nvSpPr>
        <p:spPr/>
        <p:txBody>
          <a:bodyPr/>
          <a:lstStyle/>
          <a:p>
            <a:endParaRPr lang="en-GB" dirty="0"/>
          </a:p>
        </p:txBody>
      </p:sp>
    </p:spTree>
    <p:extLst>
      <p:ext uri="{BB962C8B-B14F-4D97-AF65-F5344CB8AC3E}">
        <p14:creationId xmlns:p14="http://schemas.microsoft.com/office/powerpoint/2010/main" val="340337141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86E7C-B4F7-E2C3-D57C-2CDA1953774C}"/>
              </a:ext>
            </a:extLst>
          </p:cNvPr>
          <p:cNvSpPr>
            <a:spLocks noGrp="1"/>
          </p:cNvSpPr>
          <p:nvPr>
            <p:ph type="title"/>
          </p:nvPr>
        </p:nvSpPr>
        <p:spPr>
          <a:xfrm>
            <a:off x="588263" y="3121222"/>
            <a:ext cx="3357658" cy="615553"/>
          </a:xfrm>
        </p:spPr>
        <p:txBody>
          <a:bodyPr/>
          <a:lstStyle/>
          <a:p>
            <a:r>
              <a:rPr lang="en-US"/>
              <a:t>Summary</a:t>
            </a:r>
          </a:p>
        </p:txBody>
      </p:sp>
      <p:sp>
        <p:nvSpPr>
          <p:cNvPr id="3" name="Text Placeholder 2">
            <a:extLst>
              <a:ext uri="{FF2B5EF4-FFF2-40B4-BE49-F238E27FC236}">
                <a16:creationId xmlns:a16="http://schemas.microsoft.com/office/drawing/2014/main" id="{4C29CD64-F43B-A780-2254-33BE2C28FF92}"/>
              </a:ext>
            </a:extLst>
          </p:cNvPr>
          <p:cNvSpPr>
            <a:spLocks noGrp="1"/>
          </p:cNvSpPr>
          <p:nvPr>
            <p:ph type="body" sz="quarter" idx="11"/>
          </p:nvPr>
        </p:nvSpPr>
        <p:spPr>
          <a:xfrm>
            <a:off x="4941889" y="3036537"/>
            <a:ext cx="5101012" cy="781752"/>
          </a:xfrm>
        </p:spPr>
        <p:txBody>
          <a:bodyPr/>
          <a:lstStyle/>
          <a:p>
            <a:pPr lvl="0"/>
            <a:r>
              <a:rPr lang="en-US" b="1" dirty="0">
                <a:latin typeface="Open Sans"/>
                <a:ea typeface="Open Sans"/>
                <a:cs typeface="Open Sans"/>
              </a:rPr>
              <a:t>.NET Aspire</a:t>
            </a:r>
            <a:r>
              <a:rPr lang="en-US" dirty="0">
                <a:latin typeface="Open Sans"/>
                <a:ea typeface="Open Sans"/>
                <a:cs typeface="Open Sans"/>
              </a:rPr>
              <a:t>, solves common problems for Cloud apps</a:t>
            </a:r>
          </a:p>
          <a:p>
            <a:pPr lvl="0"/>
            <a:r>
              <a:rPr lang="en-US" b="1" dirty="0">
                <a:latin typeface="Open Sans"/>
                <a:ea typeface="Open Sans"/>
                <a:cs typeface="Open Sans"/>
              </a:rPr>
              <a:t>Core concepts</a:t>
            </a:r>
            <a:r>
              <a:rPr lang="en-US" dirty="0">
                <a:latin typeface="Open Sans"/>
                <a:ea typeface="Open Sans"/>
                <a:cs typeface="Open Sans"/>
              </a:rPr>
              <a:t>, three core projects, named references, config managed</a:t>
            </a:r>
          </a:p>
          <a:p>
            <a:r>
              <a:rPr lang="en-US" b="1" dirty="0">
                <a:latin typeface="Open Sans"/>
                <a:ea typeface="Open Sans"/>
                <a:cs typeface="Open Sans"/>
              </a:rPr>
              <a:t>Bring your runtime,</a:t>
            </a:r>
            <a:r>
              <a:rPr lang="en-US" dirty="0">
                <a:latin typeface="Open Sans"/>
                <a:ea typeface="Open Sans"/>
                <a:cs typeface="Open Sans"/>
              </a:rPr>
              <a:t> .NET Aspire helps orchestrate and mix and match</a:t>
            </a:r>
            <a:endParaRPr lang="en-US" dirty="0"/>
          </a:p>
        </p:txBody>
      </p:sp>
    </p:spTree>
    <p:extLst>
      <p:ext uri="{BB962C8B-B14F-4D97-AF65-F5344CB8AC3E}">
        <p14:creationId xmlns:p14="http://schemas.microsoft.com/office/powerpoint/2010/main" val="50035089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4DC0B-2A1D-D265-C645-54C020A0882B}"/>
              </a:ext>
            </a:extLst>
          </p:cNvPr>
          <p:cNvSpPr>
            <a:spLocks noGrp="1"/>
          </p:cNvSpPr>
          <p:nvPr>
            <p:ph type="title"/>
          </p:nvPr>
        </p:nvSpPr>
        <p:spPr>
          <a:xfrm>
            <a:off x="307205" y="3679638"/>
            <a:ext cx="6331946" cy="1802288"/>
          </a:xfrm>
        </p:spPr>
        <p:txBody>
          <a:bodyPr/>
          <a:lstStyle/>
          <a:p>
            <a:pPr defTabSz="914367"/>
            <a:r>
              <a:rPr lang="en-US" sz="3600">
                <a:solidFill>
                  <a:schemeClr val="bg1"/>
                </a:solidFill>
              </a:rPr>
              <a:t>.NET Aspire Developers Day</a:t>
            </a:r>
          </a:p>
        </p:txBody>
      </p:sp>
      <p:sp>
        <p:nvSpPr>
          <p:cNvPr id="7" name="TextBox 6">
            <a:extLst>
              <a:ext uri="{FF2B5EF4-FFF2-40B4-BE49-F238E27FC236}">
                <a16:creationId xmlns:a16="http://schemas.microsoft.com/office/drawing/2014/main" id="{E9AF28E5-3737-739F-AEC0-8A1AFAEA3E4F}"/>
              </a:ext>
            </a:extLst>
          </p:cNvPr>
          <p:cNvSpPr txBox="1"/>
          <p:nvPr/>
        </p:nvSpPr>
        <p:spPr>
          <a:xfrm>
            <a:off x="307205" y="5585236"/>
            <a:ext cx="6888406" cy="523220"/>
          </a:xfrm>
          <a:prstGeom prst="rect">
            <a:avLst/>
          </a:prstGeom>
          <a:noFill/>
        </p:spPr>
        <p:txBody>
          <a:bodyPr wrap="square">
            <a:spAutoFit/>
          </a:bodyPr>
          <a:lstStyle/>
          <a:p>
            <a:pPr defTabSz="914367"/>
            <a:r>
              <a:rPr lang="en-US" sz="2800" b="0">
                <a:solidFill>
                  <a:schemeClr val="bg1"/>
                </a:solidFill>
                <a:latin typeface="Open Sans" panose="020B0606030504020204" pitchFamily="34" charset="0"/>
                <a:ea typeface="Open Sans" panose="020B0606030504020204" pitchFamily="34" charset="0"/>
                <a:cs typeface="Open Sans" panose="020B0606030504020204" pitchFamily="34" charset="0"/>
              </a:rPr>
              <a:t>aka.ms/</a:t>
            </a:r>
            <a:r>
              <a:rPr lang="en-US" sz="2800" b="0" err="1">
                <a:solidFill>
                  <a:schemeClr val="bg1"/>
                </a:solidFill>
                <a:latin typeface="Open Sans" panose="020B0606030504020204" pitchFamily="34" charset="0"/>
                <a:ea typeface="Open Sans" panose="020B0606030504020204" pitchFamily="34" charset="0"/>
                <a:cs typeface="Open Sans" panose="020B0606030504020204" pitchFamily="34" charset="0"/>
              </a:rPr>
              <a:t>dotnetAspireDevDay</a:t>
            </a:r>
            <a:r>
              <a:rPr lang="en-US" sz="2800" b="0">
                <a:solidFill>
                  <a:schemeClr val="bg1"/>
                </a:solidFill>
                <a:latin typeface="Open Sans" panose="020B0606030504020204" pitchFamily="34" charset="0"/>
                <a:ea typeface="Open Sans" panose="020B0606030504020204" pitchFamily="34" charset="0"/>
                <a:cs typeface="Open Sans" panose="020B0606030504020204" pitchFamily="34" charset="0"/>
              </a:rPr>
              <a:t>/Collection</a:t>
            </a:r>
          </a:p>
        </p:txBody>
      </p:sp>
      <p:sp>
        <p:nvSpPr>
          <p:cNvPr id="8" name="TextBox 7">
            <a:extLst>
              <a:ext uri="{FF2B5EF4-FFF2-40B4-BE49-F238E27FC236}">
                <a16:creationId xmlns:a16="http://schemas.microsoft.com/office/drawing/2014/main" id="{4AAB0F73-776E-B3E0-993A-620A1802811F}"/>
              </a:ext>
            </a:extLst>
          </p:cNvPr>
          <p:cNvSpPr txBox="1"/>
          <p:nvPr/>
        </p:nvSpPr>
        <p:spPr>
          <a:xfrm>
            <a:off x="307205" y="4961458"/>
            <a:ext cx="5868245" cy="584775"/>
          </a:xfrm>
          <a:prstGeom prst="rect">
            <a:avLst/>
          </a:prstGeom>
          <a:noFill/>
        </p:spPr>
        <p:txBody>
          <a:bodyPr wrap="square">
            <a:spAutoFit/>
          </a:bodyPr>
          <a:lstStyle/>
          <a:p>
            <a:pPr defTabSz="914367"/>
            <a:r>
              <a:rPr lang="en-US" sz="3200" b="1">
                <a:solidFill>
                  <a:schemeClr val="accent2"/>
                </a:solidFill>
                <a:latin typeface="Open Sans" panose="020B0606030504020204" pitchFamily="34" charset="0"/>
                <a:ea typeface="Open Sans" panose="020B0606030504020204" pitchFamily="34" charset="0"/>
                <a:cs typeface="Open Sans" panose="020B0606030504020204" pitchFamily="34" charset="0"/>
              </a:rPr>
              <a:t>Start your learning journey:</a:t>
            </a:r>
          </a:p>
        </p:txBody>
      </p:sp>
    </p:spTree>
    <p:extLst>
      <p:ext uri="{BB962C8B-B14F-4D97-AF65-F5344CB8AC3E}">
        <p14:creationId xmlns:p14="http://schemas.microsoft.com/office/powerpoint/2010/main" val="3643999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9BE17-AFF7-58AB-FBE4-537EDDFC9F45}"/>
              </a:ext>
            </a:extLst>
          </p:cNvPr>
          <p:cNvSpPr>
            <a:spLocks noGrp="1"/>
          </p:cNvSpPr>
          <p:nvPr>
            <p:ph type="title"/>
          </p:nvPr>
        </p:nvSpPr>
        <p:spPr>
          <a:xfrm>
            <a:off x="575296" y="2125629"/>
            <a:ext cx="5443720" cy="1231106"/>
          </a:xfrm>
        </p:spPr>
        <p:txBody>
          <a:bodyPr/>
          <a:lstStyle/>
          <a:p>
            <a:r>
              <a:rPr lang="en-US" dirty="0">
                <a:latin typeface="Open Sans"/>
                <a:ea typeface="Open Sans"/>
                <a:cs typeface="Open Sans"/>
              </a:rPr>
              <a:t>Chapter 1: .NET ASPIRE</a:t>
            </a:r>
            <a:endParaRPr lang="en-US" dirty="0"/>
          </a:p>
        </p:txBody>
      </p:sp>
    </p:spTree>
    <p:extLst>
      <p:ext uri="{BB962C8B-B14F-4D97-AF65-F5344CB8AC3E}">
        <p14:creationId xmlns:p14="http://schemas.microsoft.com/office/powerpoint/2010/main" val="625030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784C8-3B3D-D815-77BE-F7D6B82DAD4D}"/>
              </a:ext>
            </a:extLst>
          </p:cNvPr>
          <p:cNvSpPr>
            <a:spLocks noGrp="1"/>
          </p:cNvSpPr>
          <p:nvPr>
            <p:ph type="title"/>
          </p:nvPr>
        </p:nvSpPr>
        <p:spPr>
          <a:xfrm>
            <a:off x="585764" y="422028"/>
            <a:ext cx="11018520" cy="553998"/>
          </a:xfrm>
        </p:spPr>
        <p:txBody>
          <a:bodyPr wrap="square" anchor="t">
            <a:normAutofit/>
          </a:bodyPr>
          <a:lstStyle/>
          <a:p>
            <a:pPr>
              <a:lnSpc>
                <a:spcPct val="90000"/>
              </a:lnSpc>
            </a:pPr>
            <a:r>
              <a:rPr lang="en-US"/>
              <a:t>Your problems building cloud apps</a:t>
            </a:r>
          </a:p>
        </p:txBody>
      </p:sp>
      <p:graphicFrame>
        <p:nvGraphicFramePr>
          <p:cNvPr id="9" name="Text Placeholder 2">
            <a:extLst>
              <a:ext uri="{FF2B5EF4-FFF2-40B4-BE49-F238E27FC236}">
                <a16:creationId xmlns:a16="http://schemas.microsoft.com/office/drawing/2014/main" id="{A4F6231F-88CE-6E3F-413E-A50D3924F51D}"/>
              </a:ext>
            </a:extLst>
          </p:cNvPr>
          <p:cNvGraphicFramePr/>
          <p:nvPr>
            <p:extLst>
              <p:ext uri="{D42A27DB-BD31-4B8C-83A1-F6EECF244321}">
                <p14:modId xmlns:p14="http://schemas.microsoft.com/office/powerpoint/2010/main" val="1966615402"/>
              </p:ext>
            </p:extLst>
          </p:nvPr>
        </p:nvGraphicFramePr>
        <p:xfrm>
          <a:off x="1512498" y="2182664"/>
          <a:ext cx="9172754" cy="35770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312342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117410F-0DF7-609E-0BD2-8529C28F2222}"/>
              </a:ext>
            </a:extLst>
          </p:cNvPr>
          <p:cNvSpPr>
            <a:spLocks noGrp="1"/>
          </p:cNvSpPr>
          <p:nvPr>
            <p:ph type="body" sz="quarter" idx="16"/>
          </p:nvPr>
        </p:nvSpPr>
        <p:spPr>
          <a:xfrm>
            <a:off x="570676" y="1348900"/>
            <a:ext cx="4609123" cy="553998"/>
          </a:xfrm>
        </p:spPr>
        <p:txBody>
          <a:bodyPr/>
          <a:lstStyle/>
          <a:p>
            <a:r>
              <a:rPr lang="en-US" dirty="0">
                <a:latin typeface="Open Sans"/>
                <a:ea typeface="Open Sans"/>
                <a:cs typeface="Open Sans"/>
              </a:rPr>
              <a:t>Running </a:t>
            </a:r>
            <a:r>
              <a:rPr lang="en-US">
                <a:latin typeface="Open Sans"/>
                <a:ea typeface="Open Sans"/>
                <a:cs typeface="Open Sans"/>
              </a:rPr>
              <a:t>containers, </a:t>
            </a:r>
            <a:r>
              <a:rPr lang="en-US" dirty="0" err="1">
                <a:latin typeface="Open Sans"/>
                <a:ea typeface="Open Sans"/>
                <a:cs typeface="Open Sans"/>
              </a:rPr>
              <a:t>e.g</a:t>
            </a:r>
            <a:r>
              <a:rPr lang="en-US" dirty="0">
                <a:latin typeface="Open Sans"/>
                <a:ea typeface="Open Sans"/>
                <a:cs typeface="Open Sans"/>
              </a:rPr>
              <a:t> Docker Compose</a:t>
            </a:r>
            <a:endParaRPr lang="en-US" dirty="0"/>
          </a:p>
        </p:txBody>
      </p:sp>
      <p:sp>
        <p:nvSpPr>
          <p:cNvPr id="2" name="Title 1">
            <a:extLst>
              <a:ext uri="{FF2B5EF4-FFF2-40B4-BE49-F238E27FC236}">
                <a16:creationId xmlns:a16="http://schemas.microsoft.com/office/drawing/2014/main" id="{996C8067-6CBD-0754-C739-CBB39DD5A031}"/>
              </a:ext>
            </a:extLst>
          </p:cNvPr>
          <p:cNvSpPr>
            <a:spLocks noGrp="1"/>
          </p:cNvSpPr>
          <p:nvPr>
            <p:ph type="title"/>
          </p:nvPr>
        </p:nvSpPr>
        <p:spPr/>
        <p:txBody>
          <a:bodyPr/>
          <a:lstStyle/>
          <a:p>
            <a:r>
              <a:rPr lang="en-US" dirty="0">
                <a:latin typeface="Open Sans"/>
                <a:ea typeface="Open Sans"/>
                <a:cs typeface="Open Sans"/>
              </a:rPr>
              <a:t>Local dev</a:t>
            </a:r>
            <a:endParaRPr lang="en-US" dirty="0"/>
          </a:p>
        </p:txBody>
      </p:sp>
      <p:sp>
        <p:nvSpPr>
          <p:cNvPr id="4" name="Text Placeholder 3">
            <a:extLst>
              <a:ext uri="{FF2B5EF4-FFF2-40B4-BE49-F238E27FC236}">
                <a16:creationId xmlns:a16="http://schemas.microsoft.com/office/drawing/2014/main" id="{A3C8461A-3A50-D4D8-36B1-131140E54E48}"/>
              </a:ext>
            </a:extLst>
          </p:cNvPr>
          <p:cNvSpPr>
            <a:spLocks noGrp="1"/>
          </p:cNvSpPr>
          <p:nvPr>
            <p:ph type="body" sz="quarter" idx="10"/>
          </p:nvPr>
        </p:nvSpPr>
        <p:spPr>
          <a:xfrm>
            <a:off x="570676" y="2104355"/>
            <a:ext cx="3672757" cy="2092881"/>
          </a:xfrm>
        </p:spPr>
        <p:txBody>
          <a:bodyPr/>
          <a:lstStyle/>
          <a:p>
            <a:pPr marL="171450" indent="-171450">
              <a:buFont typeface="Arial" panose="05000000000000000000" pitchFamily="2" charset="2"/>
              <a:buChar char="•"/>
            </a:pPr>
            <a:r>
              <a:rPr lang="en-US" b="1">
                <a:latin typeface="Open Sans"/>
                <a:ea typeface="Open Sans"/>
                <a:cs typeface="Open Sans"/>
              </a:rPr>
              <a:t>Many components</a:t>
            </a:r>
            <a:r>
              <a:rPr lang="en-US" dirty="0">
                <a:latin typeface="Open Sans"/>
                <a:ea typeface="Open Sans"/>
                <a:cs typeface="Open Sans"/>
              </a:rPr>
              <a:t> need to talk to each other to </a:t>
            </a:r>
            <a:r>
              <a:rPr lang="en-US">
                <a:latin typeface="Open Sans"/>
                <a:ea typeface="Open Sans"/>
                <a:cs typeface="Open Sans"/>
              </a:rPr>
              <a:t>emulate</a:t>
            </a:r>
            <a:r>
              <a:rPr lang="en-US" dirty="0">
                <a:latin typeface="Open Sans"/>
                <a:ea typeface="Open Sans"/>
                <a:cs typeface="Open Sans"/>
              </a:rPr>
              <a:t> what it's like in prod</a:t>
            </a:r>
            <a:endParaRPr lang="en-US" b="1"/>
          </a:p>
          <a:p>
            <a:pPr marL="171450" indent="-171450">
              <a:buFont typeface="Arial" panose="05000000000000000000" pitchFamily="2" charset="2"/>
              <a:buChar char="•"/>
            </a:pPr>
            <a:r>
              <a:rPr lang="en-US" b="1">
                <a:latin typeface="Open Sans"/>
                <a:ea typeface="Open Sans"/>
                <a:cs typeface="Open Sans"/>
              </a:rPr>
              <a:t>Spend time on config.</a:t>
            </a:r>
            <a:r>
              <a:rPr lang="en-US">
                <a:latin typeface="Open Sans"/>
                <a:ea typeface="Open Sans"/>
                <a:cs typeface="Open Sans"/>
              </a:rPr>
              <a:t> Spend </a:t>
            </a:r>
            <a:r>
              <a:rPr lang="en-US" dirty="0">
                <a:latin typeface="Open Sans"/>
                <a:ea typeface="Open Sans"/>
                <a:cs typeface="Open Sans"/>
              </a:rPr>
              <a:t>your time writing </a:t>
            </a:r>
            <a:r>
              <a:rPr lang="en-US" dirty="0" err="1">
                <a:latin typeface="Open Sans"/>
                <a:ea typeface="Open Sans"/>
                <a:cs typeface="Open Sans"/>
              </a:rPr>
              <a:t>yml</a:t>
            </a:r>
            <a:r>
              <a:rPr lang="en-US" dirty="0">
                <a:latin typeface="Open Sans"/>
                <a:ea typeface="Open Sans"/>
                <a:cs typeface="Open Sans"/>
              </a:rPr>
              <a:t> for your setup:</a:t>
            </a:r>
            <a:endParaRPr lang="en-US">
              <a:latin typeface="Open Sans"/>
              <a:ea typeface="Open Sans"/>
              <a:cs typeface="Open Sans"/>
            </a:endParaRPr>
          </a:p>
          <a:p>
            <a:pPr marL="171450" indent="-171450">
              <a:buFont typeface="Arial" panose="05000000000000000000" pitchFamily="2" charset="2"/>
              <a:buChar char="•"/>
            </a:pPr>
            <a:r>
              <a:rPr lang="en-US" b="1" dirty="0">
                <a:latin typeface="Open Sans"/>
                <a:ea typeface="Open Sans"/>
                <a:cs typeface="Open Sans"/>
              </a:rPr>
              <a:t>Do I need to be a Container Ninja or can I use code?</a:t>
            </a:r>
            <a:endParaRPr lang="en-US" b="1"/>
          </a:p>
          <a:p>
            <a:endParaRPr lang="en-US" dirty="0"/>
          </a:p>
          <a:p>
            <a:endParaRPr lang="en-US" dirty="0"/>
          </a:p>
        </p:txBody>
      </p:sp>
      <p:sp>
        <p:nvSpPr>
          <p:cNvPr id="6" name="TextBox 5">
            <a:extLst>
              <a:ext uri="{FF2B5EF4-FFF2-40B4-BE49-F238E27FC236}">
                <a16:creationId xmlns:a16="http://schemas.microsoft.com/office/drawing/2014/main" id="{A303FC40-B108-6346-4EAC-AE0AE1402D27}"/>
              </a:ext>
            </a:extLst>
          </p:cNvPr>
          <p:cNvSpPr txBox="1"/>
          <p:nvPr/>
        </p:nvSpPr>
        <p:spPr>
          <a:xfrm>
            <a:off x="4708742" y="738200"/>
            <a:ext cx="2743200" cy="538609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400" dirty="0">
                <a:solidFill>
                  <a:schemeClr val="bg1"/>
                </a:solidFill>
              </a:rPr>
              <a:t>version: '3.8'</a:t>
            </a:r>
            <a:endParaRPr lang="en-US" sz="1400" dirty="0">
              <a:solidFill>
                <a:schemeClr val="bg1"/>
              </a:solidFill>
              <a:cs typeface="Segoe Sans Text"/>
            </a:endParaRPr>
          </a:p>
          <a:p>
            <a:endParaRPr lang="en-US" sz="1400" dirty="0">
              <a:solidFill>
                <a:schemeClr val="bg1"/>
              </a:solidFill>
              <a:cs typeface="Segoe Sans Text"/>
            </a:endParaRPr>
          </a:p>
          <a:p>
            <a:r>
              <a:rPr lang="en-US" sz="1400" dirty="0">
                <a:solidFill>
                  <a:schemeClr val="bg1"/>
                </a:solidFill>
              </a:rPr>
              <a:t>services:</a:t>
            </a:r>
            <a:endParaRPr lang="en-US" sz="1400" dirty="0">
              <a:solidFill>
                <a:schemeClr val="bg1"/>
              </a:solidFill>
              <a:cs typeface="Segoe Sans Text"/>
            </a:endParaRPr>
          </a:p>
          <a:p>
            <a:r>
              <a:rPr lang="en-US" sz="1400" dirty="0">
                <a:solidFill>
                  <a:schemeClr val="bg1"/>
                </a:solidFill>
              </a:rPr>
              <a:t>  </a:t>
            </a:r>
            <a:r>
              <a:rPr lang="en-US" sz="1400" b="1" dirty="0">
                <a:solidFill>
                  <a:schemeClr val="bg1"/>
                </a:solidFill>
              </a:rPr>
              <a:t>frontend</a:t>
            </a:r>
            <a:r>
              <a:rPr lang="en-US" sz="1400" dirty="0">
                <a:solidFill>
                  <a:schemeClr val="bg1"/>
                </a:solidFill>
              </a:rPr>
              <a:t>:</a:t>
            </a:r>
            <a:endParaRPr lang="en-US" sz="1400" dirty="0">
              <a:solidFill>
                <a:schemeClr val="bg1"/>
              </a:solidFill>
              <a:cs typeface="Segoe Sans Text"/>
            </a:endParaRPr>
          </a:p>
          <a:p>
            <a:r>
              <a:rPr lang="en-US" sz="1400" dirty="0">
                <a:solidFill>
                  <a:schemeClr val="bg1"/>
                </a:solidFill>
              </a:rPr>
              <a:t>    image: node:18-alpine</a:t>
            </a:r>
            <a:endParaRPr lang="en-US" sz="1400" dirty="0">
              <a:solidFill>
                <a:schemeClr val="bg1"/>
              </a:solidFill>
              <a:cs typeface="Segoe Sans Text"/>
            </a:endParaRPr>
          </a:p>
          <a:p>
            <a:r>
              <a:rPr lang="en-US" sz="1400" dirty="0">
                <a:solidFill>
                  <a:schemeClr val="bg1"/>
                </a:solidFill>
              </a:rPr>
              <a:t>    </a:t>
            </a:r>
            <a:r>
              <a:rPr lang="en-US" sz="1400" err="1">
                <a:solidFill>
                  <a:schemeClr val="bg1"/>
                </a:solidFill>
              </a:rPr>
              <a:t>working_dir</a:t>
            </a:r>
            <a:r>
              <a:rPr lang="en-US" sz="1400" dirty="0">
                <a:solidFill>
                  <a:schemeClr val="bg1"/>
                </a:solidFill>
              </a:rPr>
              <a:t>: /app</a:t>
            </a:r>
            <a:endParaRPr lang="en-US" sz="1400" dirty="0">
              <a:solidFill>
                <a:schemeClr val="bg1"/>
              </a:solidFill>
              <a:cs typeface="Segoe Sans Text"/>
            </a:endParaRPr>
          </a:p>
          <a:p>
            <a:r>
              <a:rPr lang="en-US" sz="1400" dirty="0">
                <a:solidFill>
                  <a:schemeClr val="bg1"/>
                </a:solidFill>
              </a:rPr>
              <a:t>    volumes:</a:t>
            </a:r>
            <a:endParaRPr lang="en-US" sz="1400" dirty="0">
              <a:solidFill>
                <a:schemeClr val="bg1"/>
              </a:solidFill>
              <a:cs typeface="Segoe Sans Text"/>
            </a:endParaRPr>
          </a:p>
          <a:p>
            <a:r>
              <a:rPr lang="en-US" sz="1400" dirty="0">
                <a:solidFill>
                  <a:schemeClr val="bg1"/>
                </a:solidFill>
              </a:rPr>
              <a:t>      - ./frontend:/app</a:t>
            </a:r>
            <a:endParaRPr lang="en-US" sz="1400" dirty="0">
              <a:solidFill>
                <a:schemeClr val="bg1"/>
              </a:solidFill>
              <a:cs typeface="Segoe Sans Text"/>
            </a:endParaRPr>
          </a:p>
          <a:p>
            <a:r>
              <a:rPr lang="en-US" sz="1400" dirty="0">
                <a:solidFill>
                  <a:schemeClr val="bg1"/>
                </a:solidFill>
              </a:rPr>
              <a:t>    ports:</a:t>
            </a:r>
            <a:endParaRPr lang="en-US" sz="1400" dirty="0">
              <a:solidFill>
                <a:schemeClr val="bg1"/>
              </a:solidFill>
              <a:cs typeface="Segoe Sans Text"/>
            </a:endParaRPr>
          </a:p>
          <a:p>
            <a:r>
              <a:rPr lang="en-US" sz="1400" dirty="0">
                <a:solidFill>
                  <a:schemeClr val="bg1"/>
                </a:solidFill>
              </a:rPr>
              <a:t>      - "3000:3000"</a:t>
            </a:r>
            <a:endParaRPr lang="en-US" sz="1400" dirty="0">
              <a:solidFill>
                <a:schemeClr val="bg1"/>
              </a:solidFill>
              <a:cs typeface="Segoe Sans Text"/>
            </a:endParaRPr>
          </a:p>
          <a:p>
            <a:r>
              <a:rPr lang="en-US" sz="1400" dirty="0">
                <a:solidFill>
                  <a:schemeClr val="bg1"/>
                </a:solidFill>
              </a:rPr>
              <a:t>    command: </a:t>
            </a:r>
            <a:r>
              <a:rPr lang="en-US" sz="1400" err="1">
                <a:solidFill>
                  <a:schemeClr val="bg1"/>
                </a:solidFill>
              </a:rPr>
              <a:t>npm</a:t>
            </a:r>
            <a:r>
              <a:rPr lang="en-US" sz="1400" dirty="0">
                <a:solidFill>
                  <a:schemeClr val="bg1"/>
                </a:solidFill>
              </a:rPr>
              <a:t> start</a:t>
            </a:r>
            <a:endParaRPr lang="en-US" sz="1400" dirty="0">
              <a:solidFill>
                <a:schemeClr val="bg1"/>
              </a:solidFill>
              <a:cs typeface="Segoe Sans Text"/>
            </a:endParaRPr>
          </a:p>
          <a:p>
            <a:endParaRPr lang="en-US" sz="1400" dirty="0">
              <a:solidFill>
                <a:schemeClr val="bg1"/>
              </a:solidFill>
              <a:cs typeface="Segoe Sans Text"/>
            </a:endParaRPr>
          </a:p>
          <a:p>
            <a:r>
              <a:rPr lang="en-US" sz="1400" dirty="0">
                <a:solidFill>
                  <a:schemeClr val="bg1"/>
                </a:solidFill>
              </a:rPr>
              <a:t>  </a:t>
            </a:r>
            <a:r>
              <a:rPr lang="en-US" sz="1400" b="1" dirty="0">
                <a:solidFill>
                  <a:schemeClr val="bg1"/>
                </a:solidFill>
              </a:rPr>
              <a:t>backend</a:t>
            </a:r>
            <a:r>
              <a:rPr lang="en-US" sz="1400" dirty="0">
                <a:solidFill>
                  <a:schemeClr val="bg1"/>
                </a:solidFill>
              </a:rPr>
              <a:t>:</a:t>
            </a:r>
            <a:endParaRPr lang="en-US" sz="1400" dirty="0">
              <a:solidFill>
                <a:schemeClr val="bg1"/>
              </a:solidFill>
              <a:cs typeface="Segoe Sans Text"/>
            </a:endParaRPr>
          </a:p>
          <a:p>
            <a:r>
              <a:rPr lang="en-US" sz="1400" dirty="0">
                <a:solidFill>
                  <a:schemeClr val="bg1"/>
                </a:solidFill>
              </a:rPr>
              <a:t>    image: node:18-alpine</a:t>
            </a:r>
            <a:endParaRPr lang="en-US" sz="1400" dirty="0">
              <a:solidFill>
                <a:schemeClr val="bg1"/>
              </a:solidFill>
              <a:cs typeface="Segoe Sans Text"/>
            </a:endParaRPr>
          </a:p>
          <a:p>
            <a:r>
              <a:rPr lang="en-US" sz="1400" dirty="0">
                <a:solidFill>
                  <a:schemeClr val="bg1"/>
                </a:solidFill>
              </a:rPr>
              <a:t>    </a:t>
            </a:r>
            <a:r>
              <a:rPr lang="en-US" sz="1400" err="1">
                <a:solidFill>
                  <a:schemeClr val="bg1"/>
                </a:solidFill>
              </a:rPr>
              <a:t>working_dir</a:t>
            </a:r>
            <a:r>
              <a:rPr lang="en-US" sz="1400" dirty="0">
                <a:solidFill>
                  <a:schemeClr val="bg1"/>
                </a:solidFill>
              </a:rPr>
              <a:t>: /app</a:t>
            </a:r>
            <a:endParaRPr lang="en-US" sz="1400" dirty="0">
              <a:solidFill>
                <a:schemeClr val="bg1"/>
              </a:solidFill>
              <a:cs typeface="Segoe Sans Text"/>
            </a:endParaRPr>
          </a:p>
          <a:p>
            <a:r>
              <a:rPr lang="en-US" sz="1400" dirty="0">
                <a:solidFill>
                  <a:schemeClr val="bg1"/>
                </a:solidFill>
              </a:rPr>
              <a:t>    volumes:</a:t>
            </a:r>
            <a:endParaRPr lang="en-US" sz="1400" dirty="0">
              <a:solidFill>
                <a:schemeClr val="bg1"/>
              </a:solidFill>
              <a:cs typeface="Segoe Sans Text"/>
            </a:endParaRPr>
          </a:p>
          <a:p>
            <a:r>
              <a:rPr lang="en-US" sz="1400" dirty="0">
                <a:solidFill>
                  <a:schemeClr val="bg1"/>
                </a:solidFill>
              </a:rPr>
              <a:t>      - ./backend:/app</a:t>
            </a:r>
            <a:endParaRPr lang="en-US" sz="1400" dirty="0">
              <a:solidFill>
                <a:schemeClr val="bg1"/>
              </a:solidFill>
              <a:cs typeface="Segoe Sans Text"/>
            </a:endParaRPr>
          </a:p>
          <a:p>
            <a:r>
              <a:rPr lang="en-US" sz="1400" dirty="0">
                <a:solidFill>
                  <a:schemeClr val="bg1"/>
                </a:solidFill>
              </a:rPr>
              <a:t>    ports:</a:t>
            </a:r>
            <a:endParaRPr lang="en-US" sz="1400" dirty="0">
              <a:solidFill>
                <a:schemeClr val="bg1"/>
              </a:solidFill>
              <a:cs typeface="Segoe Sans Text"/>
            </a:endParaRPr>
          </a:p>
          <a:p>
            <a:r>
              <a:rPr lang="en-US" sz="1400" dirty="0">
                <a:solidFill>
                  <a:schemeClr val="bg1"/>
                </a:solidFill>
              </a:rPr>
              <a:t>      - "5000:5000"</a:t>
            </a:r>
            <a:endParaRPr lang="en-US" sz="1400" dirty="0">
              <a:solidFill>
                <a:schemeClr val="bg1"/>
              </a:solidFill>
              <a:cs typeface="Segoe Sans Text"/>
            </a:endParaRPr>
          </a:p>
          <a:p>
            <a:r>
              <a:rPr lang="en-US" sz="1400" dirty="0">
                <a:solidFill>
                  <a:schemeClr val="bg1"/>
                </a:solidFill>
              </a:rPr>
              <a:t>    command: </a:t>
            </a:r>
            <a:r>
              <a:rPr lang="en-US" sz="1400" err="1">
                <a:solidFill>
                  <a:schemeClr val="bg1"/>
                </a:solidFill>
              </a:rPr>
              <a:t>npm</a:t>
            </a:r>
            <a:r>
              <a:rPr lang="en-US" sz="1400" dirty="0">
                <a:solidFill>
                  <a:schemeClr val="bg1"/>
                </a:solidFill>
              </a:rPr>
              <a:t> run dev</a:t>
            </a:r>
            <a:endParaRPr lang="en-US" sz="1400" dirty="0">
              <a:solidFill>
                <a:schemeClr val="bg1"/>
              </a:solidFill>
              <a:cs typeface="Segoe Sans Text"/>
            </a:endParaRPr>
          </a:p>
          <a:p>
            <a:r>
              <a:rPr lang="en-US" sz="1400" dirty="0">
                <a:solidFill>
                  <a:schemeClr val="bg1"/>
                </a:solidFill>
              </a:rPr>
              <a:t>    </a:t>
            </a:r>
            <a:r>
              <a:rPr lang="en-US" sz="1400" err="1">
                <a:solidFill>
                  <a:schemeClr val="bg1"/>
                </a:solidFill>
              </a:rPr>
              <a:t>depends_on</a:t>
            </a:r>
            <a:r>
              <a:rPr lang="en-US" sz="1400" dirty="0">
                <a:solidFill>
                  <a:schemeClr val="bg1"/>
                </a:solidFill>
              </a:rPr>
              <a:t>:</a:t>
            </a:r>
            <a:endParaRPr lang="en-US" sz="1400" dirty="0">
              <a:solidFill>
                <a:schemeClr val="bg1"/>
              </a:solidFill>
              <a:cs typeface="Segoe Sans Text"/>
            </a:endParaRPr>
          </a:p>
          <a:p>
            <a:r>
              <a:rPr lang="en-US" sz="1400" dirty="0">
                <a:solidFill>
                  <a:schemeClr val="bg1"/>
                </a:solidFill>
              </a:rPr>
              <a:t>      - </a:t>
            </a:r>
            <a:r>
              <a:rPr lang="en-US" sz="1400" err="1">
                <a:solidFill>
                  <a:schemeClr val="bg1"/>
                </a:solidFill>
              </a:rPr>
              <a:t>db</a:t>
            </a:r>
            <a:endParaRPr lang="en-US" sz="1400">
              <a:solidFill>
                <a:schemeClr val="bg1"/>
              </a:solidFill>
              <a:cs typeface="Segoe Sans Text"/>
            </a:endParaRPr>
          </a:p>
          <a:p>
            <a:r>
              <a:rPr lang="en-US" sz="1400" dirty="0">
                <a:solidFill>
                  <a:schemeClr val="bg1"/>
                </a:solidFill>
              </a:rPr>
              <a:t>      - cache</a:t>
            </a:r>
            <a:endParaRPr lang="en-US" sz="1400" dirty="0">
              <a:solidFill>
                <a:schemeClr val="bg1"/>
              </a:solidFill>
              <a:cs typeface="Segoe Sans Text"/>
            </a:endParaRPr>
          </a:p>
          <a:p>
            <a:endParaRPr lang="en-US" sz="1400" dirty="0">
              <a:solidFill>
                <a:schemeClr val="bg1"/>
              </a:solidFill>
              <a:cs typeface="Segoe Sans Text"/>
            </a:endParaRPr>
          </a:p>
          <a:p>
            <a:r>
              <a:rPr lang="en-US" sz="1400" dirty="0">
                <a:solidFill>
                  <a:schemeClr val="bg1"/>
                </a:solidFill>
              </a:rPr>
              <a:t>  </a:t>
            </a:r>
            <a:endParaRPr lang="en-US" sz="1400" dirty="0">
              <a:solidFill>
                <a:schemeClr val="bg1"/>
              </a:solidFill>
              <a:cs typeface="Segoe Sans Text"/>
            </a:endParaRPr>
          </a:p>
        </p:txBody>
      </p:sp>
      <p:sp>
        <p:nvSpPr>
          <p:cNvPr id="7" name="TextBox 6">
            <a:extLst>
              <a:ext uri="{FF2B5EF4-FFF2-40B4-BE49-F238E27FC236}">
                <a16:creationId xmlns:a16="http://schemas.microsoft.com/office/drawing/2014/main" id="{74B25A97-9569-ACF4-1F53-4B1FB6DC4FE5}"/>
              </a:ext>
            </a:extLst>
          </p:cNvPr>
          <p:cNvSpPr txBox="1"/>
          <p:nvPr/>
        </p:nvSpPr>
        <p:spPr>
          <a:xfrm>
            <a:off x="7793277" y="742167"/>
            <a:ext cx="2743200" cy="409342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400" b="1" err="1">
                <a:solidFill>
                  <a:srgbClr val="FFFFFF"/>
                </a:solidFill>
                <a:cs typeface="Segoe UI"/>
              </a:rPr>
              <a:t>db</a:t>
            </a:r>
            <a:r>
              <a:rPr lang="en-US" sz="1400" dirty="0">
                <a:solidFill>
                  <a:srgbClr val="FFFFFF"/>
                </a:solidFill>
                <a:cs typeface="Segoe UI"/>
              </a:rPr>
              <a:t>:</a:t>
            </a:r>
            <a:r>
              <a:rPr lang="en-US" sz="1400" dirty="0">
                <a:cs typeface="Segoe UI"/>
              </a:rPr>
              <a:t>​</a:t>
            </a:r>
          </a:p>
          <a:p>
            <a:r>
              <a:rPr lang="en-US" sz="1400" dirty="0">
                <a:solidFill>
                  <a:srgbClr val="FFFFFF"/>
                </a:solidFill>
                <a:cs typeface="Segoe UI"/>
              </a:rPr>
              <a:t>    image: mysql:8.0</a:t>
            </a:r>
            <a:r>
              <a:rPr lang="en-US" sz="1400" dirty="0">
                <a:cs typeface="Segoe UI"/>
              </a:rPr>
              <a:t>​</a:t>
            </a:r>
          </a:p>
          <a:p>
            <a:r>
              <a:rPr lang="en-US" sz="1400" dirty="0">
                <a:solidFill>
                  <a:srgbClr val="FFFFFF"/>
                </a:solidFill>
                <a:cs typeface="Segoe UI"/>
              </a:rPr>
              <a:t>    environment:</a:t>
            </a:r>
            <a:r>
              <a:rPr lang="en-US" sz="1400" dirty="0">
                <a:cs typeface="Segoe UI"/>
              </a:rPr>
              <a:t>​</a:t>
            </a:r>
          </a:p>
          <a:p>
            <a:r>
              <a:rPr lang="en-US" sz="1400" dirty="0">
                <a:solidFill>
                  <a:srgbClr val="FFFFFF"/>
                </a:solidFill>
                <a:cs typeface="Segoe UI"/>
              </a:rPr>
              <a:t>      MYSQL_ROOT_PASSWORD: example</a:t>
            </a:r>
            <a:r>
              <a:rPr lang="en-US" sz="1400" dirty="0">
                <a:cs typeface="Segoe UI"/>
              </a:rPr>
              <a:t>​</a:t>
            </a:r>
          </a:p>
          <a:p>
            <a:r>
              <a:rPr lang="en-US" sz="1400" dirty="0">
                <a:solidFill>
                  <a:srgbClr val="FFFFFF"/>
                </a:solidFill>
                <a:cs typeface="Segoe UI"/>
              </a:rPr>
              <a:t>      MYSQL_DATABASE: </a:t>
            </a:r>
            <a:r>
              <a:rPr lang="en-US" sz="1400" dirty="0" err="1">
                <a:solidFill>
                  <a:srgbClr val="FFFFFF"/>
                </a:solidFill>
                <a:cs typeface="Segoe UI"/>
              </a:rPr>
              <a:t>exampledb</a:t>
            </a:r>
            <a:r>
              <a:rPr lang="en-US" sz="1400" dirty="0">
                <a:cs typeface="Segoe UI"/>
              </a:rPr>
              <a:t>​</a:t>
            </a:r>
          </a:p>
          <a:p>
            <a:r>
              <a:rPr lang="en-US" sz="1400" dirty="0">
                <a:solidFill>
                  <a:srgbClr val="FFFFFF"/>
                </a:solidFill>
                <a:cs typeface="Segoe UI"/>
              </a:rPr>
              <a:t>    ports:</a:t>
            </a:r>
            <a:r>
              <a:rPr lang="en-US" sz="1400" dirty="0">
                <a:cs typeface="Segoe UI"/>
              </a:rPr>
              <a:t>​</a:t>
            </a:r>
          </a:p>
          <a:p>
            <a:r>
              <a:rPr lang="en-US" sz="1400" dirty="0">
                <a:solidFill>
                  <a:srgbClr val="FFFFFF"/>
                </a:solidFill>
                <a:cs typeface="Segoe UI"/>
              </a:rPr>
              <a:t>      - "3306:3306"</a:t>
            </a:r>
            <a:r>
              <a:rPr lang="en-US" sz="1400" dirty="0">
                <a:cs typeface="Segoe UI"/>
              </a:rPr>
              <a:t>​</a:t>
            </a:r>
          </a:p>
          <a:p>
            <a:r>
              <a:rPr lang="en-US" sz="1400" dirty="0">
                <a:solidFill>
                  <a:srgbClr val="FFFFFF"/>
                </a:solidFill>
                <a:cs typeface="Segoe UI"/>
              </a:rPr>
              <a:t>    volumes:</a:t>
            </a:r>
            <a:r>
              <a:rPr lang="en-US" sz="1400" dirty="0">
                <a:cs typeface="Segoe UI"/>
              </a:rPr>
              <a:t>​</a:t>
            </a:r>
          </a:p>
          <a:p>
            <a:r>
              <a:rPr lang="en-US" sz="1400" dirty="0">
                <a:solidFill>
                  <a:srgbClr val="FFFFFF"/>
                </a:solidFill>
                <a:cs typeface="Segoe UI"/>
              </a:rPr>
              <a:t>      - </a:t>
            </a:r>
            <a:r>
              <a:rPr lang="en-US" sz="1400" dirty="0" err="1">
                <a:solidFill>
                  <a:srgbClr val="FFFFFF"/>
                </a:solidFill>
                <a:cs typeface="Segoe UI"/>
              </a:rPr>
              <a:t>db_data</a:t>
            </a:r>
            <a:r>
              <a:rPr lang="en-US" sz="1400" dirty="0">
                <a:solidFill>
                  <a:srgbClr val="FFFFFF"/>
                </a:solidFill>
                <a:cs typeface="Segoe UI"/>
              </a:rPr>
              <a:t>:/var/lib/</a:t>
            </a:r>
            <a:r>
              <a:rPr lang="en-US" sz="1400" dirty="0" err="1">
                <a:solidFill>
                  <a:srgbClr val="FFFFFF"/>
                </a:solidFill>
                <a:cs typeface="Segoe UI"/>
              </a:rPr>
              <a:t>mysql</a:t>
            </a:r>
            <a:r>
              <a:rPr lang="en-US" sz="1400" dirty="0">
                <a:cs typeface="Segoe UI"/>
              </a:rPr>
              <a:t>​</a:t>
            </a:r>
          </a:p>
          <a:p>
            <a:r>
              <a:rPr lang="en-US" sz="1400" dirty="0">
                <a:cs typeface="Segoe UI"/>
              </a:rPr>
              <a:t>​</a:t>
            </a:r>
          </a:p>
          <a:p>
            <a:r>
              <a:rPr lang="en-US" sz="1400" dirty="0">
                <a:solidFill>
                  <a:srgbClr val="FFFFFF"/>
                </a:solidFill>
                <a:cs typeface="Segoe UI"/>
              </a:rPr>
              <a:t>  </a:t>
            </a:r>
            <a:r>
              <a:rPr lang="en-US" sz="1400" b="1" dirty="0">
                <a:solidFill>
                  <a:srgbClr val="FFFFFF"/>
                </a:solidFill>
                <a:cs typeface="Segoe UI"/>
              </a:rPr>
              <a:t>cache</a:t>
            </a:r>
            <a:r>
              <a:rPr lang="en-US" sz="1400" dirty="0">
                <a:solidFill>
                  <a:srgbClr val="FFFFFF"/>
                </a:solidFill>
                <a:cs typeface="Segoe UI"/>
              </a:rPr>
              <a:t>:</a:t>
            </a:r>
            <a:r>
              <a:rPr lang="en-US" sz="1400" dirty="0">
                <a:cs typeface="Segoe UI"/>
              </a:rPr>
              <a:t>​</a:t>
            </a:r>
          </a:p>
          <a:p>
            <a:r>
              <a:rPr lang="en-US" sz="1400" dirty="0">
                <a:solidFill>
                  <a:srgbClr val="FFFFFF"/>
                </a:solidFill>
                <a:cs typeface="Segoe UI"/>
              </a:rPr>
              <a:t>    image: </a:t>
            </a:r>
            <a:r>
              <a:rPr lang="en-US" sz="1400" dirty="0" err="1">
                <a:solidFill>
                  <a:srgbClr val="FFFFFF"/>
                </a:solidFill>
                <a:cs typeface="Segoe UI"/>
              </a:rPr>
              <a:t>redis:alpine</a:t>
            </a:r>
            <a:r>
              <a:rPr lang="en-US" sz="1400" dirty="0">
                <a:cs typeface="Segoe UI"/>
              </a:rPr>
              <a:t>​</a:t>
            </a:r>
          </a:p>
          <a:p>
            <a:r>
              <a:rPr lang="en-US" sz="1400" dirty="0">
                <a:solidFill>
                  <a:srgbClr val="FFFFFF"/>
                </a:solidFill>
                <a:cs typeface="Segoe UI"/>
              </a:rPr>
              <a:t>    ports:</a:t>
            </a:r>
            <a:r>
              <a:rPr lang="en-US" sz="1400" dirty="0">
                <a:cs typeface="Segoe UI"/>
              </a:rPr>
              <a:t>​</a:t>
            </a:r>
          </a:p>
          <a:p>
            <a:r>
              <a:rPr lang="en-US" sz="1400" dirty="0">
                <a:solidFill>
                  <a:srgbClr val="FFFFFF"/>
                </a:solidFill>
                <a:cs typeface="Segoe UI"/>
              </a:rPr>
              <a:t>      - "6379:6379"</a:t>
            </a:r>
            <a:r>
              <a:rPr lang="en-US" sz="1400" dirty="0">
                <a:cs typeface="Segoe UI"/>
              </a:rPr>
              <a:t>​</a:t>
            </a:r>
          </a:p>
          <a:p>
            <a:r>
              <a:rPr lang="en-US" sz="1400" dirty="0">
                <a:cs typeface="Segoe UI"/>
              </a:rPr>
              <a:t>​</a:t>
            </a:r>
          </a:p>
          <a:p>
            <a:r>
              <a:rPr lang="en-US" sz="1400" dirty="0">
                <a:solidFill>
                  <a:srgbClr val="FFFFFF"/>
                </a:solidFill>
                <a:cs typeface="Segoe UI"/>
              </a:rPr>
              <a:t>volumes:</a:t>
            </a:r>
            <a:r>
              <a:rPr lang="en-US" sz="1400" dirty="0">
                <a:cs typeface="Segoe UI"/>
              </a:rPr>
              <a:t>​</a:t>
            </a:r>
          </a:p>
          <a:p>
            <a:r>
              <a:rPr lang="en-US" sz="1400" dirty="0">
                <a:solidFill>
                  <a:srgbClr val="FFFFFF"/>
                </a:solidFill>
                <a:cs typeface="Segoe UI"/>
              </a:rPr>
              <a:t>  </a:t>
            </a:r>
            <a:r>
              <a:rPr lang="en-US" sz="1400" dirty="0" err="1">
                <a:solidFill>
                  <a:srgbClr val="FFFFFF"/>
                </a:solidFill>
                <a:cs typeface="Segoe UI"/>
              </a:rPr>
              <a:t>db_data</a:t>
            </a:r>
            <a:r>
              <a:rPr lang="en-US" sz="1400" dirty="0">
                <a:solidFill>
                  <a:srgbClr val="FFFFFF"/>
                </a:solidFill>
                <a:cs typeface="Segoe UI"/>
              </a:rPr>
              <a:t>:</a:t>
            </a:r>
            <a:r>
              <a:rPr lang="en-US" sz="1400" dirty="0">
                <a:cs typeface="Segoe UI"/>
              </a:rPr>
              <a:t>​</a:t>
            </a:r>
          </a:p>
          <a:p>
            <a:r>
              <a:rPr lang="en-US" sz="1400" dirty="0">
                <a:cs typeface="Segoe UI"/>
              </a:rPr>
              <a:t>​</a:t>
            </a:r>
          </a:p>
        </p:txBody>
      </p:sp>
    </p:spTree>
    <p:extLst>
      <p:ext uri="{BB962C8B-B14F-4D97-AF65-F5344CB8AC3E}">
        <p14:creationId xmlns:p14="http://schemas.microsoft.com/office/powerpoint/2010/main" val="60963464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0BACF-0601-D4CC-449A-64FF97C8E1D5}"/>
              </a:ext>
            </a:extLst>
          </p:cNvPr>
          <p:cNvSpPr>
            <a:spLocks noGrp="1"/>
          </p:cNvSpPr>
          <p:nvPr>
            <p:ph type="title"/>
          </p:nvPr>
        </p:nvSpPr>
        <p:spPr/>
        <p:txBody>
          <a:bodyPr/>
          <a:lstStyle/>
          <a:p>
            <a:r>
              <a:rPr lang="en-US" dirty="0">
                <a:latin typeface="Open Sans"/>
                <a:ea typeface="Open Sans"/>
                <a:cs typeface="Open Sans"/>
              </a:rPr>
              <a:t>.NET Aspire is here to save you</a:t>
            </a:r>
            <a:endParaRPr lang="en-US" dirty="0"/>
          </a:p>
        </p:txBody>
      </p:sp>
      <p:sp>
        <p:nvSpPr>
          <p:cNvPr id="4" name="Text Placeholder 3">
            <a:extLst>
              <a:ext uri="{FF2B5EF4-FFF2-40B4-BE49-F238E27FC236}">
                <a16:creationId xmlns:a16="http://schemas.microsoft.com/office/drawing/2014/main" id="{B46FC238-E4E6-8650-6710-D6907A146EB2}"/>
              </a:ext>
            </a:extLst>
          </p:cNvPr>
          <p:cNvSpPr>
            <a:spLocks noGrp="1"/>
          </p:cNvSpPr>
          <p:nvPr>
            <p:ph type="body" sz="quarter" idx="16"/>
          </p:nvPr>
        </p:nvSpPr>
        <p:spPr>
          <a:xfrm>
            <a:off x="1417017" y="4057203"/>
            <a:ext cx="2313432" cy="830997"/>
          </a:xfrm>
        </p:spPr>
        <p:txBody>
          <a:bodyPr/>
          <a:lstStyle/>
          <a:p>
            <a:r>
              <a:rPr lang="en-US">
                <a:latin typeface="Open Sans"/>
                <a:ea typeface="Open Sans"/>
                <a:cs typeface="Open Sans"/>
              </a:rPr>
              <a:t>Improve experience of building Cloud Native Apps</a:t>
            </a:r>
            <a:endParaRPr lang="en-US"/>
          </a:p>
        </p:txBody>
      </p:sp>
      <p:sp>
        <p:nvSpPr>
          <p:cNvPr id="5" name="Text Placeholder 4">
            <a:extLst>
              <a:ext uri="{FF2B5EF4-FFF2-40B4-BE49-F238E27FC236}">
                <a16:creationId xmlns:a16="http://schemas.microsoft.com/office/drawing/2014/main" id="{FABDFB99-9803-D2A1-E914-20FC0D29A108}"/>
              </a:ext>
            </a:extLst>
          </p:cNvPr>
          <p:cNvSpPr>
            <a:spLocks noGrp="1"/>
          </p:cNvSpPr>
          <p:nvPr>
            <p:ph type="body" sz="quarter" idx="17"/>
          </p:nvPr>
        </p:nvSpPr>
        <p:spPr>
          <a:xfrm>
            <a:off x="4111432" y="4094832"/>
            <a:ext cx="2313432" cy="276999"/>
          </a:xfrm>
        </p:spPr>
        <p:txBody>
          <a:bodyPr/>
          <a:lstStyle/>
          <a:p>
            <a:r>
              <a:rPr lang="en-US">
                <a:latin typeface="Open Sans"/>
                <a:ea typeface="Open Sans"/>
                <a:cs typeface="Open Sans"/>
              </a:rPr>
              <a:t>Orchestration</a:t>
            </a:r>
            <a:endParaRPr lang="en-US"/>
          </a:p>
        </p:txBody>
      </p:sp>
      <p:sp>
        <p:nvSpPr>
          <p:cNvPr id="6" name="Text Placeholder 5">
            <a:extLst>
              <a:ext uri="{FF2B5EF4-FFF2-40B4-BE49-F238E27FC236}">
                <a16:creationId xmlns:a16="http://schemas.microsoft.com/office/drawing/2014/main" id="{54B45B3A-BE86-FFA2-0378-BFD2D4E7E677}"/>
              </a:ext>
            </a:extLst>
          </p:cNvPr>
          <p:cNvSpPr>
            <a:spLocks noGrp="1"/>
          </p:cNvSpPr>
          <p:nvPr>
            <p:ph type="body" sz="quarter" idx="18"/>
          </p:nvPr>
        </p:nvSpPr>
        <p:spPr>
          <a:xfrm>
            <a:off x="6467181" y="4094832"/>
            <a:ext cx="2313432" cy="553998"/>
          </a:xfrm>
        </p:spPr>
        <p:txBody>
          <a:bodyPr/>
          <a:lstStyle/>
          <a:p>
            <a:r>
              <a:rPr lang="en-US">
                <a:latin typeface="Open Sans"/>
                <a:ea typeface="Open Sans"/>
                <a:cs typeface="Open Sans"/>
              </a:rPr>
              <a:t>Reusable Components</a:t>
            </a:r>
            <a:endParaRPr lang="en-US"/>
          </a:p>
        </p:txBody>
      </p:sp>
      <p:sp>
        <p:nvSpPr>
          <p:cNvPr id="10" name="Text Placeholder 5">
            <a:extLst>
              <a:ext uri="{FF2B5EF4-FFF2-40B4-BE49-F238E27FC236}">
                <a16:creationId xmlns:a16="http://schemas.microsoft.com/office/drawing/2014/main" id="{B9965C90-CF33-CB98-C111-CF3F3C03EA33}"/>
              </a:ext>
            </a:extLst>
          </p:cNvPr>
          <p:cNvSpPr txBox="1">
            <a:spLocks/>
          </p:cNvSpPr>
          <p:nvPr/>
        </p:nvSpPr>
        <p:spPr>
          <a:xfrm>
            <a:off x="8839730" y="4096714"/>
            <a:ext cx="2313432" cy="276999"/>
          </a:xfrm>
          <a:prstGeom prst="rect">
            <a:avLst/>
          </a:prstGeom>
        </p:spPr>
        <p:txBody>
          <a:bodyPr vert="horz" wrap="square" lIns="0" tIns="0" rIns="0" bIns="0" rtlCol="0" anchor="t">
            <a:spAutoFit/>
          </a:bodyPr>
          <a:lstStyle>
            <a:lvl1pPr marL="0" marR="0" indent="0" algn="ctr" defTabSz="932742" rtl="0" eaLnBrk="1" fontAlgn="auto" latinLnBrk="0" hangingPunct="1">
              <a:lnSpc>
                <a:spcPct val="100000"/>
              </a:lnSpc>
              <a:spcBef>
                <a:spcPts val="0"/>
              </a:spcBef>
              <a:spcAft>
                <a:spcPts val="0"/>
              </a:spcAft>
              <a:buClr>
                <a:schemeClr val="accent2"/>
              </a:buClr>
              <a:buSzPct val="90000"/>
              <a:buFontTx/>
              <a:buNone/>
              <a:tabLst/>
              <a:defRPr sz="1800" b="1" kern="1200" spc="0" baseline="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atin typeface="Open Sans"/>
                <a:ea typeface="Open Sans"/>
                <a:cs typeface="Open Sans"/>
              </a:rPr>
              <a:t>1</a:t>
            </a:r>
            <a:r>
              <a:rPr lang="en-US" baseline="30000">
                <a:latin typeface="Open Sans"/>
                <a:ea typeface="Open Sans"/>
                <a:cs typeface="Open Sans"/>
              </a:rPr>
              <a:t>st</a:t>
            </a:r>
            <a:r>
              <a:rPr lang="en-US">
                <a:latin typeface="Open Sans"/>
                <a:ea typeface="Open Sans"/>
                <a:cs typeface="Open Sans"/>
              </a:rPr>
              <a:t> class Tooling</a:t>
            </a:r>
            <a:endParaRPr lang="en-US"/>
          </a:p>
        </p:txBody>
      </p:sp>
      <p:sp>
        <p:nvSpPr>
          <p:cNvPr id="13" name="Oval 12">
            <a:extLst>
              <a:ext uri="{FF2B5EF4-FFF2-40B4-BE49-F238E27FC236}">
                <a16:creationId xmlns:a16="http://schemas.microsoft.com/office/drawing/2014/main" id="{8CB6F572-61E7-0E67-22D1-5214041B6FA5}"/>
              </a:ext>
            </a:extLst>
          </p:cNvPr>
          <p:cNvSpPr/>
          <p:nvPr/>
        </p:nvSpPr>
        <p:spPr bwMode="auto">
          <a:xfrm>
            <a:off x="2111022" y="2915356"/>
            <a:ext cx="914400" cy="914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45D6D27-A4E8-461D-3AA7-77D19E93DEE2}"/>
              </a:ext>
            </a:extLst>
          </p:cNvPr>
          <p:cNvSpPr/>
          <p:nvPr/>
        </p:nvSpPr>
        <p:spPr bwMode="auto">
          <a:xfrm>
            <a:off x="4801540" y="2896541"/>
            <a:ext cx="914400" cy="914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F55CE4B2-02F0-97D3-FA6C-0286D63D29B9}"/>
              </a:ext>
            </a:extLst>
          </p:cNvPr>
          <p:cNvSpPr/>
          <p:nvPr/>
        </p:nvSpPr>
        <p:spPr bwMode="auto">
          <a:xfrm>
            <a:off x="7162799" y="2896541"/>
            <a:ext cx="914400" cy="914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25109EEB-5F28-036D-FF7B-1F0A2B5ACF7A}"/>
              </a:ext>
            </a:extLst>
          </p:cNvPr>
          <p:cNvSpPr/>
          <p:nvPr/>
        </p:nvSpPr>
        <p:spPr bwMode="auto">
          <a:xfrm>
            <a:off x="9533466" y="2915355"/>
            <a:ext cx="914400" cy="914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1" name="Graphic 10" descr="Trophy with solid fill">
            <a:extLst>
              <a:ext uri="{FF2B5EF4-FFF2-40B4-BE49-F238E27FC236}">
                <a16:creationId xmlns:a16="http://schemas.microsoft.com/office/drawing/2014/main" id="{B12003B3-7DB5-CE1A-FEC3-4C24C5D49C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11201" y="3159101"/>
            <a:ext cx="514042" cy="514042"/>
          </a:xfrm>
          <a:prstGeom prst="rect">
            <a:avLst/>
          </a:prstGeom>
        </p:spPr>
      </p:pic>
      <p:pic>
        <p:nvPicPr>
          <p:cNvPr id="17" name="Graphic 16" descr="Violin with solid fill">
            <a:extLst>
              <a:ext uri="{FF2B5EF4-FFF2-40B4-BE49-F238E27FC236}">
                <a16:creationId xmlns:a16="http://schemas.microsoft.com/office/drawing/2014/main" id="{2490A62E-73BA-FB6C-E044-7D1BBDB8BE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86866" y="3067914"/>
            <a:ext cx="534340" cy="534340"/>
          </a:xfrm>
          <a:prstGeom prst="rect">
            <a:avLst/>
          </a:prstGeom>
        </p:spPr>
      </p:pic>
      <p:pic>
        <p:nvPicPr>
          <p:cNvPr id="19" name="Graphic 18" descr="Recycle outline">
            <a:extLst>
              <a:ext uri="{FF2B5EF4-FFF2-40B4-BE49-F238E27FC236}">
                <a16:creationId xmlns:a16="http://schemas.microsoft.com/office/drawing/2014/main" id="{9C91F4A7-AF24-F44B-08A8-13D6258F2E7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50616" y="3103172"/>
            <a:ext cx="538766" cy="538766"/>
          </a:xfrm>
          <a:prstGeom prst="rect">
            <a:avLst/>
          </a:prstGeom>
        </p:spPr>
      </p:pic>
      <p:pic>
        <p:nvPicPr>
          <p:cNvPr id="20" name="Graphic 19" descr="Mining tools with solid fill">
            <a:extLst>
              <a:ext uri="{FF2B5EF4-FFF2-40B4-BE49-F238E27FC236}">
                <a16:creationId xmlns:a16="http://schemas.microsoft.com/office/drawing/2014/main" id="{836358E3-9A9A-FF17-F7F0-D6E07F510F9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42152" y="3105227"/>
            <a:ext cx="497027" cy="497027"/>
          </a:xfrm>
          <a:prstGeom prst="rect">
            <a:avLst/>
          </a:prstGeom>
        </p:spPr>
      </p:pic>
    </p:spTree>
    <p:extLst>
      <p:ext uri="{BB962C8B-B14F-4D97-AF65-F5344CB8AC3E}">
        <p14:creationId xmlns:p14="http://schemas.microsoft.com/office/powerpoint/2010/main" val="285731017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0BACF-0601-D4CC-449A-64FF97C8E1D5}"/>
              </a:ext>
            </a:extLst>
          </p:cNvPr>
          <p:cNvSpPr>
            <a:spLocks noGrp="1"/>
          </p:cNvSpPr>
          <p:nvPr>
            <p:ph type="title"/>
          </p:nvPr>
        </p:nvSpPr>
        <p:spPr/>
        <p:txBody>
          <a:bodyPr/>
          <a:lstStyle/>
          <a:p>
            <a:r>
              <a:rPr lang="en-US">
                <a:latin typeface="Open Sans"/>
                <a:ea typeface="Open Sans"/>
                <a:cs typeface="Open Sans"/>
              </a:rPr>
              <a:t>Key features and components</a:t>
            </a:r>
            <a:endParaRPr lang="en-US"/>
          </a:p>
        </p:txBody>
      </p:sp>
      <p:sp>
        <p:nvSpPr>
          <p:cNvPr id="4" name="Text Placeholder 3">
            <a:extLst>
              <a:ext uri="{FF2B5EF4-FFF2-40B4-BE49-F238E27FC236}">
                <a16:creationId xmlns:a16="http://schemas.microsoft.com/office/drawing/2014/main" id="{B46FC238-E4E6-8650-6710-D6907A146EB2}"/>
              </a:ext>
            </a:extLst>
          </p:cNvPr>
          <p:cNvSpPr>
            <a:spLocks noGrp="1"/>
          </p:cNvSpPr>
          <p:nvPr>
            <p:ph type="body" sz="quarter" idx="16"/>
          </p:nvPr>
        </p:nvSpPr>
        <p:spPr>
          <a:xfrm>
            <a:off x="1417017" y="4057203"/>
            <a:ext cx="2313432" cy="276999"/>
          </a:xfrm>
        </p:spPr>
        <p:txBody>
          <a:bodyPr/>
          <a:lstStyle/>
          <a:p>
            <a:r>
              <a:rPr lang="en-US">
                <a:latin typeface="Open Sans"/>
                <a:ea typeface="Open Sans"/>
                <a:cs typeface="Open Sans"/>
              </a:rPr>
              <a:t>Service discovery</a:t>
            </a:r>
            <a:endParaRPr lang="en-US"/>
          </a:p>
        </p:txBody>
      </p:sp>
      <p:sp>
        <p:nvSpPr>
          <p:cNvPr id="5" name="Text Placeholder 4">
            <a:extLst>
              <a:ext uri="{FF2B5EF4-FFF2-40B4-BE49-F238E27FC236}">
                <a16:creationId xmlns:a16="http://schemas.microsoft.com/office/drawing/2014/main" id="{FABDFB99-9803-D2A1-E914-20FC0D29A108}"/>
              </a:ext>
            </a:extLst>
          </p:cNvPr>
          <p:cNvSpPr>
            <a:spLocks noGrp="1"/>
          </p:cNvSpPr>
          <p:nvPr>
            <p:ph type="body" sz="quarter" idx="17"/>
          </p:nvPr>
        </p:nvSpPr>
        <p:spPr>
          <a:xfrm>
            <a:off x="4111432" y="4094832"/>
            <a:ext cx="2313432" cy="276999"/>
          </a:xfrm>
        </p:spPr>
        <p:txBody>
          <a:bodyPr/>
          <a:lstStyle/>
          <a:p>
            <a:r>
              <a:rPr lang="en-US">
                <a:latin typeface="Open Sans"/>
                <a:ea typeface="Open Sans"/>
                <a:cs typeface="Open Sans"/>
              </a:rPr>
              <a:t>Telemetry</a:t>
            </a:r>
            <a:endParaRPr lang="en-US"/>
          </a:p>
        </p:txBody>
      </p:sp>
      <p:sp>
        <p:nvSpPr>
          <p:cNvPr id="6" name="Text Placeholder 5">
            <a:extLst>
              <a:ext uri="{FF2B5EF4-FFF2-40B4-BE49-F238E27FC236}">
                <a16:creationId xmlns:a16="http://schemas.microsoft.com/office/drawing/2014/main" id="{54B45B3A-BE86-FFA2-0378-BFD2D4E7E677}"/>
              </a:ext>
            </a:extLst>
          </p:cNvPr>
          <p:cNvSpPr>
            <a:spLocks noGrp="1"/>
          </p:cNvSpPr>
          <p:nvPr>
            <p:ph type="body" sz="quarter" idx="18"/>
          </p:nvPr>
        </p:nvSpPr>
        <p:spPr>
          <a:xfrm>
            <a:off x="6467181" y="4094832"/>
            <a:ext cx="2313432" cy="276999"/>
          </a:xfrm>
        </p:spPr>
        <p:txBody>
          <a:bodyPr/>
          <a:lstStyle/>
          <a:p>
            <a:r>
              <a:rPr lang="en-US">
                <a:latin typeface="Open Sans"/>
                <a:ea typeface="Open Sans"/>
                <a:cs typeface="Open Sans"/>
              </a:rPr>
              <a:t>Resilience</a:t>
            </a:r>
            <a:endParaRPr lang="en-US"/>
          </a:p>
        </p:txBody>
      </p:sp>
      <p:sp>
        <p:nvSpPr>
          <p:cNvPr id="10" name="Text Placeholder 5">
            <a:extLst>
              <a:ext uri="{FF2B5EF4-FFF2-40B4-BE49-F238E27FC236}">
                <a16:creationId xmlns:a16="http://schemas.microsoft.com/office/drawing/2014/main" id="{B9965C90-CF33-CB98-C111-CF3F3C03EA33}"/>
              </a:ext>
            </a:extLst>
          </p:cNvPr>
          <p:cNvSpPr txBox="1">
            <a:spLocks/>
          </p:cNvSpPr>
          <p:nvPr/>
        </p:nvSpPr>
        <p:spPr>
          <a:xfrm>
            <a:off x="8839730" y="4096714"/>
            <a:ext cx="2313432" cy="276999"/>
          </a:xfrm>
          <a:prstGeom prst="rect">
            <a:avLst/>
          </a:prstGeom>
        </p:spPr>
        <p:txBody>
          <a:bodyPr vert="horz" wrap="square" lIns="0" tIns="0" rIns="0" bIns="0" rtlCol="0" anchor="t">
            <a:spAutoFit/>
          </a:bodyPr>
          <a:lstStyle>
            <a:lvl1pPr marL="0" marR="0" indent="0" algn="ctr" defTabSz="932742" rtl="0" eaLnBrk="1" fontAlgn="auto" latinLnBrk="0" hangingPunct="1">
              <a:lnSpc>
                <a:spcPct val="100000"/>
              </a:lnSpc>
              <a:spcBef>
                <a:spcPts val="0"/>
              </a:spcBef>
              <a:spcAft>
                <a:spcPts val="0"/>
              </a:spcAft>
              <a:buClr>
                <a:schemeClr val="accent2"/>
              </a:buClr>
              <a:buSzPct val="90000"/>
              <a:buFontTx/>
              <a:buNone/>
              <a:tabLst/>
              <a:defRPr sz="1800" b="1" kern="1200" spc="0" baseline="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atin typeface="Open Sans"/>
                <a:ea typeface="Open Sans"/>
                <a:cs typeface="Open Sans"/>
              </a:rPr>
              <a:t>Health checks</a:t>
            </a:r>
            <a:endParaRPr lang="en-US"/>
          </a:p>
        </p:txBody>
      </p:sp>
      <p:sp>
        <p:nvSpPr>
          <p:cNvPr id="13" name="Oval 12">
            <a:extLst>
              <a:ext uri="{FF2B5EF4-FFF2-40B4-BE49-F238E27FC236}">
                <a16:creationId xmlns:a16="http://schemas.microsoft.com/office/drawing/2014/main" id="{8CB6F572-61E7-0E67-22D1-5214041B6FA5}"/>
              </a:ext>
            </a:extLst>
          </p:cNvPr>
          <p:cNvSpPr/>
          <p:nvPr/>
        </p:nvSpPr>
        <p:spPr bwMode="auto">
          <a:xfrm>
            <a:off x="2111022" y="2915356"/>
            <a:ext cx="914400" cy="914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45D6D27-A4E8-461D-3AA7-77D19E93DEE2}"/>
              </a:ext>
            </a:extLst>
          </p:cNvPr>
          <p:cNvSpPr/>
          <p:nvPr/>
        </p:nvSpPr>
        <p:spPr bwMode="auto">
          <a:xfrm>
            <a:off x="4801540" y="2896541"/>
            <a:ext cx="914400" cy="914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F55CE4B2-02F0-97D3-FA6C-0286D63D29B9}"/>
              </a:ext>
            </a:extLst>
          </p:cNvPr>
          <p:cNvSpPr/>
          <p:nvPr/>
        </p:nvSpPr>
        <p:spPr bwMode="auto">
          <a:xfrm>
            <a:off x="7162799" y="2896541"/>
            <a:ext cx="914400" cy="914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25109EEB-5F28-036D-FF7B-1F0A2B5ACF7A}"/>
              </a:ext>
            </a:extLst>
          </p:cNvPr>
          <p:cNvSpPr/>
          <p:nvPr/>
        </p:nvSpPr>
        <p:spPr bwMode="auto">
          <a:xfrm>
            <a:off x="9533466" y="2915355"/>
            <a:ext cx="914400" cy="914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7" name="Graphic 6" descr="Mining tools with solid fill">
            <a:extLst>
              <a:ext uri="{FF2B5EF4-FFF2-40B4-BE49-F238E27FC236}">
                <a16:creationId xmlns:a16="http://schemas.microsoft.com/office/drawing/2014/main" id="{A792EA78-30EB-5EFA-8E0F-99D1E36EAF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16325" y="3085315"/>
            <a:ext cx="497027" cy="497027"/>
          </a:xfrm>
          <a:prstGeom prst="rect">
            <a:avLst/>
          </a:prstGeom>
        </p:spPr>
      </p:pic>
      <p:pic>
        <p:nvPicPr>
          <p:cNvPr id="9" name="Graphic 8" descr="Full Brick Wall with solid fill">
            <a:extLst>
              <a:ext uri="{FF2B5EF4-FFF2-40B4-BE49-F238E27FC236}">
                <a16:creationId xmlns:a16="http://schemas.microsoft.com/office/drawing/2014/main" id="{261567E2-48F2-5DE3-A53E-36D67BBD42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05367" y="3038513"/>
            <a:ext cx="603507" cy="603507"/>
          </a:xfrm>
          <a:prstGeom prst="rect">
            <a:avLst/>
          </a:prstGeom>
        </p:spPr>
      </p:pic>
      <p:pic>
        <p:nvPicPr>
          <p:cNvPr id="12" name="Graphic 11" descr="Medical with solid fill">
            <a:extLst>
              <a:ext uri="{FF2B5EF4-FFF2-40B4-BE49-F238E27FC236}">
                <a16:creationId xmlns:a16="http://schemas.microsoft.com/office/drawing/2014/main" id="{9E143CD8-576D-9078-C3DE-7226D6C5D12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08730" y="3102907"/>
            <a:ext cx="539113" cy="539113"/>
          </a:xfrm>
          <a:prstGeom prst="rect">
            <a:avLst/>
          </a:prstGeom>
        </p:spPr>
      </p:pic>
      <p:pic>
        <p:nvPicPr>
          <p:cNvPr id="18" name="Graphic 17" descr="Telescope with solid fill">
            <a:extLst>
              <a:ext uri="{FF2B5EF4-FFF2-40B4-BE49-F238E27FC236}">
                <a16:creationId xmlns:a16="http://schemas.microsoft.com/office/drawing/2014/main" id="{86F0277B-8B7F-DD93-A9A7-4B5222185FE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278547" y="3114463"/>
            <a:ext cx="539799" cy="539799"/>
          </a:xfrm>
          <a:prstGeom prst="rect">
            <a:avLst/>
          </a:prstGeom>
        </p:spPr>
      </p:pic>
    </p:spTree>
    <p:extLst>
      <p:ext uri="{BB962C8B-B14F-4D97-AF65-F5344CB8AC3E}">
        <p14:creationId xmlns:p14="http://schemas.microsoft.com/office/powerpoint/2010/main" val="354806577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7A3B3-A3C1-7F14-A6F8-271759B0C2E3}"/>
              </a:ext>
            </a:extLst>
          </p:cNvPr>
          <p:cNvSpPr>
            <a:spLocks noGrp="1"/>
          </p:cNvSpPr>
          <p:nvPr>
            <p:ph type="title"/>
          </p:nvPr>
        </p:nvSpPr>
        <p:spPr/>
        <p:txBody>
          <a:bodyPr/>
          <a:lstStyle/>
          <a:p>
            <a:r>
              <a:rPr lang="en-GB"/>
              <a:t>Use cases</a:t>
            </a:r>
          </a:p>
        </p:txBody>
      </p:sp>
      <p:sp>
        <p:nvSpPr>
          <p:cNvPr id="3" name="Text Placeholder 2">
            <a:extLst>
              <a:ext uri="{FF2B5EF4-FFF2-40B4-BE49-F238E27FC236}">
                <a16:creationId xmlns:a16="http://schemas.microsoft.com/office/drawing/2014/main" id="{129E9971-9F82-83EE-BA51-264D21EFB7F1}"/>
              </a:ext>
            </a:extLst>
          </p:cNvPr>
          <p:cNvSpPr>
            <a:spLocks noGrp="1"/>
          </p:cNvSpPr>
          <p:nvPr>
            <p:ph type="body" sz="quarter" idx="16"/>
          </p:nvPr>
        </p:nvSpPr>
        <p:spPr/>
        <p:txBody>
          <a:bodyPr/>
          <a:lstStyle/>
          <a:p>
            <a:r>
              <a:rPr lang="en-GB" dirty="0"/>
              <a:t>When to use .NET Aspire</a:t>
            </a:r>
          </a:p>
        </p:txBody>
      </p:sp>
      <p:sp>
        <p:nvSpPr>
          <p:cNvPr id="4" name="Text Placeholder 3">
            <a:extLst>
              <a:ext uri="{FF2B5EF4-FFF2-40B4-BE49-F238E27FC236}">
                <a16:creationId xmlns:a16="http://schemas.microsoft.com/office/drawing/2014/main" id="{E54A69C7-6A6F-83F1-4477-98605D506929}"/>
              </a:ext>
            </a:extLst>
          </p:cNvPr>
          <p:cNvSpPr>
            <a:spLocks noGrp="1"/>
          </p:cNvSpPr>
          <p:nvPr>
            <p:ph type="body" sz="quarter" idx="14"/>
          </p:nvPr>
        </p:nvSpPr>
        <p:spPr>
          <a:xfrm>
            <a:off x="570677" y="1919714"/>
            <a:ext cx="3573130" cy="1668149"/>
          </a:xfrm>
        </p:spPr>
        <p:txBody>
          <a:bodyPr/>
          <a:lstStyle/>
          <a:p>
            <a:pPr marL="285750" lvl="1" indent="-285750">
              <a:spcBef>
                <a:spcPts val="0"/>
              </a:spcBef>
              <a:spcAft>
                <a:spcPts val="600"/>
              </a:spcAft>
              <a:buFont typeface="Arial,Sans-Serif" panose="020B0604020202020204" pitchFamily="34" charset="0"/>
            </a:pPr>
            <a:r>
              <a:rPr lang="en-US" sz="1200" b="1">
                <a:solidFill>
                  <a:schemeClr val="bg1"/>
                </a:solidFill>
                <a:latin typeface="Calibri"/>
                <a:cs typeface="Calibri"/>
              </a:rPr>
              <a:t>Observable</a:t>
            </a:r>
            <a:r>
              <a:rPr lang="en-US" sz="1200">
                <a:solidFill>
                  <a:schemeClr val="bg1"/>
                </a:solidFill>
                <a:latin typeface="Calibri"/>
                <a:cs typeface="Calibri"/>
              </a:rPr>
              <a:t>, </a:t>
            </a:r>
            <a:r>
              <a:rPr lang="en-US" sz="1200" b="1">
                <a:solidFill>
                  <a:schemeClr val="bg1"/>
                </a:solidFill>
                <a:latin typeface="Calibri"/>
                <a:cs typeface="Calibri"/>
              </a:rPr>
              <a:t>production-ready</a:t>
            </a:r>
            <a:r>
              <a:rPr lang="en-US" sz="1200">
                <a:solidFill>
                  <a:schemeClr val="bg1"/>
                </a:solidFill>
                <a:latin typeface="Calibri"/>
                <a:cs typeface="Calibri"/>
              </a:rPr>
              <a:t>, distributed applications with .NET, .NET Aspire can be a valuable tool in your toolkit.</a:t>
            </a:r>
          </a:p>
          <a:p>
            <a:pPr marL="285750" lvl="1" indent="-285750">
              <a:spcBef>
                <a:spcPts val="0"/>
              </a:spcBef>
              <a:spcAft>
                <a:spcPts val="600"/>
              </a:spcAft>
              <a:buFont typeface="Arial,Sans-Serif" panose="020B0604020202020204" pitchFamily="34" charset="0"/>
            </a:pPr>
            <a:r>
              <a:rPr lang="en-US" sz="1200" b="1">
                <a:solidFill>
                  <a:schemeClr val="bg1"/>
                </a:solidFill>
                <a:latin typeface="Calibri"/>
                <a:cs typeface="Calibri"/>
              </a:rPr>
              <a:t>Cloud native apps that scales.</a:t>
            </a:r>
            <a:r>
              <a:rPr lang="en-US" sz="1200">
                <a:solidFill>
                  <a:schemeClr val="bg1"/>
                </a:solidFill>
                <a:latin typeface="Calibri"/>
                <a:cs typeface="Calibri"/>
              </a:rPr>
              <a:t>  It’s particularly useful for cloud-native scenarios where applications need to scale dynamically, handle failures gracefully, and communicate with other services.</a:t>
            </a:r>
            <a:endParaRPr lang="en-US" sz="1200">
              <a:solidFill>
                <a:schemeClr val="bg1"/>
              </a:solidFill>
            </a:endParaRPr>
          </a:p>
          <a:p>
            <a:endParaRPr lang="en-GB"/>
          </a:p>
        </p:txBody>
      </p:sp>
      <p:pic>
        <p:nvPicPr>
          <p:cNvPr id="8" name="Picture 7" descr="Stacked audio cassettes">
            <a:extLst>
              <a:ext uri="{FF2B5EF4-FFF2-40B4-BE49-F238E27FC236}">
                <a16:creationId xmlns:a16="http://schemas.microsoft.com/office/drawing/2014/main" id="{8CB3E828-0450-3A38-4923-5BFF6616A684}"/>
              </a:ext>
            </a:extLst>
          </p:cNvPr>
          <p:cNvPicPr>
            <a:picLocks noChangeAspect="1"/>
          </p:cNvPicPr>
          <p:nvPr/>
        </p:nvPicPr>
        <p:blipFill>
          <a:blip r:embed="rId3"/>
          <a:stretch>
            <a:fillRect/>
          </a:stretch>
        </p:blipFill>
        <p:spPr>
          <a:xfrm>
            <a:off x="5428446" y="1706454"/>
            <a:ext cx="5828901" cy="3684047"/>
          </a:xfrm>
          <a:prstGeom prst="rect">
            <a:avLst/>
          </a:prstGeom>
        </p:spPr>
      </p:pic>
    </p:spTree>
    <p:extLst>
      <p:ext uri="{BB962C8B-B14F-4D97-AF65-F5344CB8AC3E}">
        <p14:creationId xmlns:p14="http://schemas.microsoft.com/office/powerpoint/2010/main" val="2558811382"/>
      </p:ext>
    </p:extLst>
  </p:cSld>
  <p:clrMapOvr>
    <a:masterClrMapping/>
  </p:clrMapOvr>
  <p:transition>
    <p:fade/>
  </p:transition>
</p:sld>
</file>

<file path=ppt/theme/theme1.xml><?xml version="1.0" encoding="utf-8"?>
<a:theme xmlns:a="http://schemas.openxmlformats.org/drawingml/2006/main" name="Azure 2023 Template">
  <a:themeElements>
    <a:clrScheme name="Custom 20">
      <a:dk1>
        <a:srgbClr val="333333"/>
      </a:dk1>
      <a:lt1>
        <a:srgbClr val="FFFFFF"/>
      </a:lt1>
      <a:dk2>
        <a:srgbClr val="190449"/>
      </a:dk2>
      <a:lt2>
        <a:srgbClr val="FAFAFA"/>
      </a:lt2>
      <a:accent1>
        <a:srgbClr val="4F2BD3"/>
      </a:accent1>
      <a:accent2>
        <a:srgbClr val="E566CC"/>
      </a:accent2>
      <a:accent3>
        <a:srgbClr val="FA94A1"/>
      </a:accent3>
      <a:accent4>
        <a:srgbClr val="29C2D0"/>
      </a:accent4>
      <a:accent5>
        <a:srgbClr val="D502AA"/>
      </a:accent5>
      <a:accent6>
        <a:srgbClr val="0B6BFF"/>
      </a:accent6>
      <a:hlink>
        <a:srgbClr val="502AD4"/>
      </a:hlink>
      <a:folHlink>
        <a:srgbClr val="D502AA"/>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662DC8C9-CFC0-405F-82A1-B248626FCAE6}" vid="{49C91371-712F-49B7-AFEB-59DA86371DF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Microsoft-Azure-PowerPoint-Template</Template>
  <TotalTime>0</TotalTime>
  <Words>3244</Words>
  <Application>Microsoft Office PowerPoint</Application>
  <PresentationFormat>Widescreen</PresentationFormat>
  <Paragraphs>357</Paragraphs>
  <Slides>36</Slides>
  <Notes>16</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36</vt:i4>
      </vt:variant>
    </vt:vector>
  </HeadingPairs>
  <TitlesOfParts>
    <vt:vector size="52" baseType="lpstr">
      <vt:lpstr>Aptos</vt:lpstr>
      <vt:lpstr>Aptos Display</vt:lpstr>
      <vt:lpstr>Aptos_MSFontService</vt:lpstr>
      <vt:lpstr>Arial</vt:lpstr>
      <vt:lpstr>Arial,Sans-Serif</vt:lpstr>
      <vt:lpstr>Calibri</vt:lpstr>
      <vt:lpstr>Cascadia Code</vt:lpstr>
      <vt:lpstr>Consolas</vt:lpstr>
      <vt:lpstr>Courier New</vt:lpstr>
      <vt:lpstr>Courier New,monospace</vt:lpstr>
      <vt:lpstr>Open Sans</vt:lpstr>
      <vt:lpstr>Segoe Sans Text</vt:lpstr>
      <vt:lpstr>Segoe Sans Text Semibold</vt:lpstr>
      <vt:lpstr>Segoe UI</vt:lpstr>
      <vt:lpstr>Wingdings</vt:lpstr>
      <vt:lpstr>Azure 2023 Template</vt:lpstr>
      <vt:lpstr>.NET Aspire with JavaScript</vt:lpstr>
      <vt:lpstr>.NET Aspire Developers Day</vt:lpstr>
      <vt:lpstr>Agenda</vt:lpstr>
      <vt:lpstr>Chapter 1: .NET ASPIRE</vt:lpstr>
      <vt:lpstr>Your problems building cloud apps</vt:lpstr>
      <vt:lpstr>Local dev</vt:lpstr>
      <vt:lpstr>.NET Aspire is here to save you</vt:lpstr>
      <vt:lpstr>Key features and components</vt:lpstr>
      <vt:lpstr>Use cases</vt:lpstr>
      <vt:lpstr>Orchestration</vt:lpstr>
      <vt:lpstr>Orchestration cont.</vt:lpstr>
      <vt:lpstr>Project templates and tooling</vt:lpstr>
      <vt:lpstr>Chapter 2: Getting started with .NET Aspire</vt:lpstr>
      <vt:lpstr>What do I need to get started?</vt:lpstr>
      <vt:lpstr>Scaffold your project</vt:lpstr>
      <vt:lpstr>What you get in a starter template</vt:lpstr>
      <vt:lpstr>.NET Aspire solution structure</vt:lpstr>
      <vt:lpstr>Service default project</vt:lpstr>
      <vt:lpstr>Run my project</vt:lpstr>
      <vt:lpstr>Dashboard in detail</vt:lpstr>
      <vt:lpstr>Dashboard in more detail</vt:lpstr>
      <vt:lpstr>Demo: Scaffold</vt:lpstr>
      <vt:lpstr>Chapter 3: .NET Aspire orchestration cont..</vt:lpstr>
      <vt:lpstr>Orchestration: Manifest file (AppHost)</vt:lpstr>
      <vt:lpstr>Demo: update manifest</vt:lpstr>
      <vt:lpstr>Chapter 4: What about JavaScript + .NET Aspire?</vt:lpstr>
      <vt:lpstr>.NET concepts for JavaScript developers</vt:lpstr>
      <vt:lpstr>Same idea, AppHost</vt:lpstr>
      <vt:lpstr>Just works, Frontend project</vt:lpstr>
      <vt:lpstr>Chapter 4.1 What about Node.js + .NET Aspire?</vt:lpstr>
      <vt:lpstr>Same idea, AppHost</vt:lpstr>
      <vt:lpstr>In the Node.js app</vt:lpstr>
      <vt:lpstr>Demo: a JavaScript project</vt:lpstr>
      <vt:lpstr>For JavaScript in .NET Aspire</vt:lpstr>
      <vt:lpstr>Summary</vt:lpstr>
      <vt:lpstr>.NET Aspire Developers Day</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dc:title>
  <dc:subject/>
  <dc:creator/>
  <cp:keywords/>
  <dc:description/>
  <cp:lastModifiedBy/>
  <cp:revision>59</cp:revision>
  <dcterms:created xsi:type="dcterms:W3CDTF">2024-07-15T20:18:53Z</dcterms:created>
  <dcterms:modified xsi:type="dcterms:W3CDTF">2024-07-24T18:14:35Z</dcterms:modified>
</cp:coreProperties>
</file>